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Canva Sans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075" y="4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685966" y="5748253"/>
            <a:ext cx="732924" cy="90247"/>
            <a:chOff x="0" y="0"/>
            <a:chExt cx="193033" cy="23769"/>
          </a:xfrm>
        </p:grpSpPr>
        <p:sp>
          <p:nvSpPr>
            <p:cNvPr id="3" name="Freeform 3"/>
            <p:cNvSpPr/>
            <p:nvPr/>
          </p:nvSpPr>
          <p:spPr>
            <a:xfrm>
              <a:off x="0" y="0"/>
              <a:ext cx="193033" cy="23769"/>
            </a:xfrm>
            <a:custGeom>
              <a:avLst/>
              <a:gdLst/>
              <a:ahLst/>
              <a:cxnLst/>
              <a:rect l="l" t="t" r="r" b="b"/>
              <a:pathLst>
                <a:path w="193033" h="23769">
                  <a:moveTo>
                    <a:pt x="0" y="0"/>
                  </a:moveTo>
                  <a:lnTo>
                    <a:pt x="193033" y="0"/>
                  </a:lnTo>
                  <a:lnTo>
                    <a:pt x="193033" y="23769"/>
                  </a:lnTo>
                  <a:lnTo>
                    <a:pt x="0" y="23769"/>
                  </a:lnTo>
                  <a:close/>
                </a:path>
              </a:pathLst>
            </a:custGeom>
            <a:solidFill>
              <a:srgbClr val="5271FF"/>
            </a:solidFill>
          </p:spPr>
        </p:sp>
        <p:sp>
          <p:nvSpPr>
            <p:cNvPr id="4" name="TextBox 4"/>
            <p:cNvSpPr txBox="1"/>
            <p:nvPr/>
          </p:nvSpPr>
          <p:spPr>
            <a:xfrm>
              <a:off x="0" y="38100"/>
              <a:ext cx="193033" cy="23769"/>
            </a:xfrm>
            <a:prstGeom prst="rect">
              <a:avLst/>
            </a:prstGeom>
          </p:spPr>
          <p:txBody>
            <a:bodyPr lIns="50800" tIns="50800" rIns="50800" bIns="50800" rtlCol="0" anchor="ctr"/>
            <a:lstStyle/>
            <a:p>
              <a:pPr algn="ctr">
                <a:lnSpc>
                  <a:spcPts val="1332"/>
                </a:lnSpc>
              </a:pPr>
              <a:endParaRPr/>
            </a:p>
          </p:txBody>
        </p:sp>
      </p:grpSp>
      <p:sp>
        <p:nvSpPr>
          <p:cNvPr id="5" name="Freeform 5"/>
          <p:cNvSpPr/>
          <p:nvPr/>
        </p:nvSpPr>
        <p:spPr>
          <a:xfrm flipV="1">
            <a:off x="-365666" y="6084245"/>
            <a:ext cx="2788732" cy="890737"/>
          </a:xfrm>
          <a:custGeom>
            <a:avLst/>
            <a:gdLst/>
            <a:ahLst/>
            <a:cxnLst/>
            <a:rect l="l" t="t" r="r" b="b"/>
            <a:pathLst>
              <a:path w="2788732" h="890737">
                <a:moveTo>
                  <a:pt x="0" y="890737"/>
                </a:moveTo>
                <a:lnTo>
                  <a:pt x="2788732" y="890737"/>
                </a:lnTo>
                <a:lnTo>
                  <a:pt x="2788732" y="0"/>
                </a:lnTo>
                <a:lnTo>
                  <a:pt x="0" y="0"/>
                </a:lnTo>
                <a:lnTo>
                  <a:pt x="0" y="890737"/>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12723340" y="2784159"/>
            <a:ext cx="2732901" cy="872904"/>
          </a:xfrm>
          <a:custGeom>
            <a:avLst/>
            <a:gdLst/>
            <a:ahLst/>
            <a:cxnLst/>
            <a:rect l="l" t="t" r="r" b="b"/>
            <a:pathLst>
              <a:path w="2732901" h="872904">
                <a:moveTo>
                  <a:pt x="2732901" y="0"/>
                </a:moveTo>
                <a:lnTo>
                  <a:pt x="0" y="0"/>
                </a:lnTo>
                <a:lnTo>
                  <a:pt x="0" y="872904"/>
                </a:lnTo>
                <a:lnTo>
                  <a:pt x="2732901" y="872904"/>
                </a:lnTo>
                <a:lnTo>
                  <a:pt x="2732901"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2723340" y="3904389"/>
            <a:ext cx="563162" cy="113656"/>
          </a:xfrm>
          <a:custGeom>
            <a:avLst/>
            <a:gdLst/>
            <a:ahLst/>
            <a:cxnLst/>
            <a:rect l="l" t="t" r="r" b="b"/>
            <a:pathLst>
              <a:path w="563162" h="113656">
                <a:moveTo>
                  <a:pt x="0" y="0"/>
                </a:moveTo>
                <a:lnTo>
                  <a:pt x="563162" y="0"/>
                </a:lnTo>
                <a:lnTo>
                  <a:pt x="563162" y="113656"/>
                </a:lnTo>
                <a:lnTo>
                  <a:pt x="0" y="113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685966" y="4160596"/>
            <a:ext cx="11600537" cy="1009651"/>
          </a:xfrm>
          <a:prstGeom prst="rect">
            <a:avLst/>
          </a:prstGeom>
        </p:spPr>
        <p:txBody>
          <a:bodyPr lIns="0" tIns="0" rIns="0" bIns="0" rtlCol="0" anchor="t">
            <a:spAutoFit/>
          </a:bodyPr>
          <a:lstStyle/>
          <a:p>
            <a:pPr algn="l">
              <a:lnSpc>
                <a:spcPts val="8399"/>
              </a:lnSpc>
            </a:pPr>
            <a:r>
              <a:rPr lang="en-US" sz="5999" b="1">
                <a:solidFill>
                  <a:srgbClr val="5271FF"/>
                </a:solidFill>
                <a:latin typeface="Canva Sans Bold"/>
                <a:ea typeface="Canva Sans Bold"/>
                <a:cs typeface="Canva Sans Bold"/>
                <a:sym typeface="Canva Sans Bold"/>
              </a:rPr>
              <a:t>ELECTRIC VEHICLES ANALYSIS</a:t>
            </a:r>
          </a:p>
        </p:txBody>
      </p:sp>
      <p:sp>
        <p:nvSpPr>
          <p:cNvPr id="9" name="Freeform 9"/>
          <p:cNvSpPr/>
          <p:nvPr/>
        </p:nvSpPr>
        <p:spPr>
          <a:xfrm rot="1133710">
            <a:off x="1271414" y="-5074356"/>
            <a:ext cx="8225491" cy="8229600"/>
          </a:xfrm>
          <a:custGeom>
            <a:avLst/>
            <a:gdLst/>
            <a:ahLst/>
            <a:cxnLst/>
            <a:rect l="l" t="t" r="r" b="b"/>
            <a:pathLst>
              <a:path w="8225491" h="8229600">
                <a:moveTo>
                  <a:pt x="0" y="0"/>
                </a:moveTo>
                <a:lnTo>
                  <a:pt x="8225491" y="0"/>
                </a:lnTo>
                <a:lnTo>
                  <a:pt x="8225491" y="8229600"/>
                </a:lnTo>
                <a:lnTo>
                  <a:pt x="0" y="8229600"/>
                </a:lnTo>
                <a:lnTo>
                  <a:pt x="0" y="0"/>
                </a:lnTo>
                <a:close/>
              </a:path>
            </a:pathLst>
          </a:custGeom>
          <a:blipFill>
            <a:blip r:embed="rId6"/>
            <a:stretch>
              <a:fillRect/>
            </a:stretch>
          </a:blipFill>
        </p:spPr>
      </p:sp>
      <p:sp>
        <p:nvSpPr>
          <p:cNvPr id="10" name="Freeform 10"/>
          <p:cNvSpPr/>
          <p:nvPr/>
        </p:nvSpPr>
        <p:spPr>
          <a:xfrm rot="1133710">
            <a:off x="8885173" y="6253627"/>
            <a:ext cx="8225491" cy="8229600"/>
          </a:xfrm>
          <a:custGeom>
            <a:avLst/>
            <a:gdLst/>
            <a:ahLst/>
            <a:cxnLst/>
            <a:rect l="l" t="t" r="r" b="b"/>
            <a:pathLst>
              <a:path w="8225491" h="8229600">
                <a:moveTo>
                  <a:pt x="0" y="0"/>
                </a:moveTo>
                <a:lnTo>
                  <a:pt x="8225491" y="0"/>
                </a:lnTo>
                <a:lnTo>
                  <a:pt x="8225491" y="8229600"/>
                </a:lnTo>
                <a:lnTo>
                  <a:pt x="0" y="8229600"/>
                </a:lnTo>
                <a:lnTo>
                  <a:pt x="0" y="0"/>
                </a:lnTo>
                <a:close/>
              </a:path>
            </a:pathLst>
          </a:custGeom>
          <a:blipFill>
            <a:blip r:embed="rId6"/>
            <a:stretch>
              <a:fillRect/>
            </a:stretch>
          </a:blipFill>
        </p:spPr>
      </p:sp>
      <p:sp>
        <p:nvSpPr>
          <p:cNvPr id="11" name="TextBox 11"/>
          <p:cNvSpPr txBox="1"/>
          <p:nvPr/>
        </p:nvSpPr>
        <p:spPr>
          <a:xfrm>
            <a:off x="9052594" y="5867075"/>
            <a:ext cx="4276990" cy="396240"/>
          </a:xfrm>
          <a:prstGeom prst="rect">
            <a:avLst/>
          </a:prstGeom>
        </p:spPr>
        <p:txBody>
          <a:bodyPr lIns="0" tIns="0" rIns="0" bIns="0" rtlCol="0" anchor="t">
            <a:spAutoFit/>
          </a:bodyPr>
          <a:lstStyle/>
          <a:p>
            <a:pPr algn="ctr">
              <a:lnSpc>
                <a:spcPts val="3359"/>
              </a:lnSpc>
              <a:spcBef>
                <a:spcPct val="0"/>
              </a:spcBef>
            </a:pPr>
            <a:r>
              <a:rPr lang="en-US" sz="2399" b="1">
                <a:solidFill>
                  <a:srgbClr val="38B6FF"/>
                </a:solidFill>
                <a:latin typeface="Canva Sans Bold"/>
                <a:ea typeface="Canva Sans Bold"/>
                <a:cs typeface="Canva Sans Bold"/>
                <a:sym typeface="Canva Sans Bold"/>
              </a:rPr>
              <a:t>Presented By Yogesh Kurane</a:t>
            </a:r>
          </a:p>
        </p:txBody>
      </p:sp>
      <p:sp>
        <p:nvSpPr>
          <p:cNvPr id="12" name="TextBox 12"/>
          <p:cNvSpPr txBox="1"/>
          <p:nvPr/>
        </p:nvSpPr>
        <p:spPr>
          <a:xfrm>
            <a:off x="9095674" y="5159049"/>
            <a:ext cx="4190828" cy="679451"/>
          </a:xfrm>
          <a:prstGeom prst="rect">
            <a:avLst/>
          </a:prstGeom>
        </p:spPr>
        <p:txBody>
          <a:bodyPr lIns="0" tIns="0" rIns="0" bIns="0" rtlCol="0" anchor="t">
            <a:spAutoFit/>
          </a:bodyPr>
          <a:lstStyle/>
          <a:p>
            <a:pPr algn="l">
              <a:lnSpc>
                <a:spcPts val="5599"/>
              </a:lnSpc>
            </a:pPr>
            <a:r>
              <a:rPr lang="en-US" sz="3999" b="1">
                <a:solidFill>
                  <a:srgbClr val="5271FF"/>
                </a:solidFill>
                <a:latin typeface="Canva Sans Bold"/>
                <a:ea typeface="Canva Sans Bold"/>
                <a:cs typeface="Canva Sans Bold"/>
                <a:sym typeface="Canva Sans Bold"/>
              </a:rPr>
              <a:t>For AtliQ Motors</a:t>
            </a:r>
          </a:p>
        </p:txBody>
      </p:sp>
      <p:sp>
        <p:nvSpPr>
          <p:cNvPr id="13" name="Freeform 13"/>
          <p:cNvSpPr/>
          <p:nvPr/>
        </p:nvSpPr>
        <p:spPr>
          <a:xfrm>
            <a:off x="15218420" y="-1796481"/>
            <a:ext cx="2683922" cy="2825181"/>
          </a:xfrm>
          <a:custGeom>
            <a:avLst/>
            <a:gdLst/>
            <a:ahLst/>
            <a:cxnLst/>
            <a:rect l="l" t="t" r="r" b="b"/>
            <a:pathLst>
              <a:path w="2683922" h="2825181">
                <a:moveTo>
                  <a:pt x="0" y="0"/>
                </a:moveTo>
                <a:lnTo>
                  <a:pt x="2683922" y="0"/>
                </a:lnTo>
                <a:lnTo>
                  <a:pt x="2683922" y="2825181"/>
                </a:lnTo>
                <a:lnTo>
                  <a:pt x="0" y="2825181"/>
                </a:lnTo>
                <a:lnTo>
                  <a:pt x="0" y="0"/>
                </a:lnTo>
                <a:close/>
              </a:path>
            </a:pathLst>
          </a:custGeom>
          <a:blipFill>
            <a:blip r:embed="rId7"/>
            <a:stretch>
              <a:fillRect/>
            </a:stretch>
          </a:blipFill>
        </p:spPr>
      </p:sp>
      <p:sp>
        <p:nvSpPr>
          <p:cNvPr id="15" name="Freeform 15"/>
          <p:cNvSpPr/>
          <p:nvPr/>
        </p:nvSpPr>
        <p:spPr>
          <a:xfrm>
            <a:off x="14832763" y="201826"/>
            <a:ext cx="3455237" cy="3455237"/>
          </a:xfrm>
          <a:custGeom>
            <a:avLst/>
            <a:gdLst/>
            <a:ahLst/>
            <a:cxnLst/>
            <a:rect l="l" t="t" r="r" b="b"/>
            <a:pathLst>
              <a:path w="4606983" h="4606983">
                <a:moveTo>
                  <a:pt x="0" y="0"/>
                </a:moveTo>
                <a:lnTo>
                  <a:pt x="4606983" y="0"/>
                </a:lnTo>
                <a:lnTo>
                  <a:pt x="4606983" y="4606983"/>
                </a:lnTo>
                <a:lnTo>
                  <a:pt x="0" y="460698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8" name="Freeform 18"/>
          <p:cNvSpPr/>
          <p:nvPr/>
        </p:nvSpPr>
        <p:spPr>
          <a:xfrm rot="1356877">
            <a:off x="-2188490" y="8806958"/>
            <a:ext cx="6079564" cy="6537165"/>
          </a:xfrm>
          <a:custGeom>
            <a:avLst/>
            <a:gdLst/>
            <a:ahLst/>
            <a:cxnLst/>
            <a:rect l="l" t="t" r="r" b="b"/>
            <a:pathLst>
              <a:path w="6079564" h="6537165">
                <a:moveTo>
                  <a:pt x="0" y="0"/>
                </a:moveTo>
                <a:lnTo>
                  <a:pt x="6079563" y="0"/>
                </a:lnTo>
                <a:lnTo>
                  <a:pt x="6079563" y="6537165"/>
                </a:lnTo>
                <a:lnTo>
                  <a:pt x="0" y="6537165"/>
                </a:lnTo>
                <a:lnTo>
                  <a:pt x="0" y="0"/>
                </a:lnTo>
                <a:close/>
              </a:path>
            </a:pathLst>
          </a:custGeom>
          <a:blipFill>
            <a:blip r:embed="rId10"/>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599014" y="1658611"/>
            <a:ext cx="13089973" cy="7610185"/>
          </a:xfrm>
          <a:custGeom>
            <a:avLst/>
            <a:gdLst/>
            <a:ahLst/>
            <a:cxnLst/>
            <a:rect l="l" t="t" r="r" b="b"/>
            <a:pathLst>
              <a:path w="13089973" h="7610185">
                <a:moveTo>
                  <a:pt x="0" y="0"/>
                </a:moveTo>
                <a:lnTo>
                  <a:pt x="13089972" y="0"/>
                </a:lnTo>
                <a:lnTo>
                  <a:pt x="13089972" y="7610185"/>
                </a:lnTo>
                <a:lnTo>
                  <a:pt x="0" y="7610185"/>
                </a:lnTo>
                <a:lnTo>
                  <a:pt x="0" y="0"/>
                </a:lnTo>
                <a:close/>
              </a:path>
            </a:pathLst>
          </a:custGeom>
          <a:blipFill>
            <a:blip r:embed="rId3"/>
            <a:stretch>
              <a:fillRect l="-7424" t="-9578" r="-7424" b="-7715"/>
            </a:stretch>
          </a:blipFill>
        </p:spPr>
      </p:sp>
      <p:sp>
        <p:nvSpPr>
          <p:cNvPr id="4" name="Freeform 4"/>
          <p:cNvSpPr/>
          <p:nvPr/>
        </p:nvSpPr>
        <p:spPr>
          <a:xfrm rot="1133710">
            <a:off x="-6260120" y="-2068553"/>
            <a:ext cx="7450605" cy="7454326"/>
          </a:xfrm>
          <a:custGeom>
            <a:avLst/>
            <a:gdLst/>
            <a:ahLst/>
            <a:cxnLst/>
            <a:rect l="l" t="t" r="r" b="b"/>
            <a:pathLst>
              <a:path w="7450605" h="7454326">
                <a:moveTo>
                  <a:pt x="0" y="0"/>
                </a:moveTo>
                <a:lnTo>
                  <a:pt x="7450604" y="0"/>
                </a:lnTo>
                <a:lnTo>
                  <a:pt x="7450604" y="7454327"/>
                </a:lnTo>
                <a:lnTo>
                  <a:pt x="0" y="7454327"/>
                </a:lnTo>
                <a:lnTo>
                  <a:pt x="0" y="0"/>
                </a:lnTo>
                <a:close/>
              </a:path>
            </a:pathLst>
          </a:custGeom>
          <a:blipFill>
            <a:blip r:embed="rId4"/>
            <a:stretch>
              <a:fillRect/>
            </a:stretch>
          </a:blipFill>
        </p:spPr>
      </p:sp>
      <p:sp>
        <p:nvSpPr>
          <p:cNvPr id="5" name="TextBox 5"/>
          <p:cNvSpPr txBox="1"/>
          <p:nvPr/>
        </p:nvSpPr>
        <p:spPr>
          <a:xfrm>
            <a:off x="1587227" y="574675"/>
            <a:ext cx="14764599"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2. Identify the top 5 states with the highest penetration rate in 2-wheeler and 4-wheeler EV sales in FY 2024.</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45927" y="2766854"/>
            <a:ext cx="6265820" cy="4039805"/>
          </a:xfrm>
          <a:custGeom>
            <a:avLst/>
            <a:gdLst/>
            <a:ahLst/>
            <a:cxnLst/>
            <a:rect l="l" t="t" r="r" b="b"/>
            <a:pathLst>
              <a:path w="6265820" h="4039805">
                <a:moveTo>
                  <a:pt x="0" y="0"/>
                </a:moveTo>
                <a:lnTo>
                  <a:pt x="6265820" y="0"/>
                </a:lnTo>
                <a:lnTo>
                  <a:pt x="6265820" y="4039806"/>
                </a:lnTo>
                <a:lnTo>
                  <a:pt x="0" y="4039806"/>
                </a:lnTo>
                <a:lnTo>
                  <a:pt x="0" y="0"/>
                </a:lnTo>
                <a:close/>
              </a:path>
            </a:pathLst>
          </a:custGeom>
          <a:blipFill>
            <a:blip r:embed="rId3"/>
            <a:stretch>
              <a:fillRect/>
            </a:stretch>
          </a:blipFill>
        </p:spPr>
      </p:sp>
      <p:sp>
        <p:nvSpPr>
          <p:cNvPr id="4" name="Freeform 4"/>
          <p:cNvSpPr/>
          <p:nvPr/>
        </p:nvSpPr>
        <p:spPr>
          <a:xfrm>
            <a:off x="10279404" y="2766854"/>
            <a:ext cx="6384148" cy="4039805"/>
          </a:xfrm>
          <a:custGeom>
            <a:avLst/>
            <a:gdLst/>
            <a:ahLst/>
            <a:cxnLst/>
            <a:rect l="l" t="t" r="r" b="b"/>
            <a:pathLst>
              <a:path w="6384148" h="4039805">
                <a:moveTo>
                  <a:pt x="0" y="0"/>
                </a:moveTo>
                <a:lnTo>
                  <a:pt x="6384148" y="0"/>
                </a:lnTo>
                <a:lnTo>
                  <a:pt x="6384148" y="4039806"/>
                </a:lnTo>
                <a:lnTo>
                  <a:pt x="0" y="4039806"/>
                </a:lnTo>
                <a:lnTo>
                  <a:pt x="0" y="0"/>
                </a:lnTo>
                <a:close/>
              </a:path>
            </a:pathLst>
          </a:custGeom>
          <a:blipFill>
            <a:blip r:embed="rId4"/>
            <a:stretch>
              <a:fillRect/>
            </a:stretch>
          </a:blipFill>
        </p:spPr>
      </p:sp>
      <p:sp>
        <p:nvSpPr>
          <p:cNvPr id="5" name="TextBox 5"/>
          <p:cNvSpPr txBox="1"/>
          <p:nvPr/>
        </p:nvSpPr>
        <p:spPr>
          <a:xfrm>
            <a:off x="3747311" y="1907032"/>
            <a:ext cx="2146873"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2 - Wheelers</a:t>
            </a:r>
          </a:p>
        </p:txBody>
      </p:sp>
      <p:sp>
        <p:nvSpPr>
          <p:cNvPr id="6" name="TextBox 6"/>
          <p:cNvSpPr txBox="1"/>
          <p:nvPr/>
        </p:nvSpPr>
        <p:spPr>
          <a:xfrm>
            <a:off x="12398041" y="1907032"/>
            <a:ext cx="2146873"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4 - Wheelers</a:t>
            </a:r>
          </a:p>
        </p:txBody>
      </p:sp>
      <p:sp>
        <p:nvSpPr>
          <p:cNvPr id="7" name="Freeform 7"/>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5"/>
            <a:stretch>
              <a:fillRect/>
            </a:stretch>
          </a:blipFill>
        </p:spPr>
      </p:sp>
      <p:sp>
        <p:nvSpPr>
          <p:cNvPr id="8" name="TextBox 8"/>
          <p:cNvSpPr txBox="1"/>
          <p:nvPr/>
        </p:nvSpPr>
        <p:spPr>
          <a:xfrm>
            <a:off x="1364414" y="7196582"/>
            <a:ext cx="6828847" cy="12985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In 2-Wheelers the highest penetration rate is of state Goa with 18% and lowest Delhi with 9.4%</a:t>
            </a:r>
          </a:p>
        </p:txBody>
      </p:sp>
      <p:sp>
        <p:nvSpPr>
          <p:cNvPr id="9" name="TextBox 9"/>
          <p:cNvSpPr txBox="1"/>
          <p:nvPr/>
        </p:nvSpPr>
        <p:spPr>
          <a:xfrm>
            <a:off x="10057054" y="7196582"/>
            <a:ext cx="6828847" cy="12985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In 4-Wheelers the highest penetration rate is of state Kerala with 5.8% and lowest Goa with 4.3%</a:t>
            </a:r>
          </a:p>
        </p:txBody>
      </p:sp>
      <p:sp>
        <p:nvSpPr>
          <p:cNvPr id="10" name="TextBox 10"/>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3992762" y="-3523084"/>
            <a:ext cx="7450605" cy="7454326"/>
          </a:xfrm>
          <a:custGeom>
            <a:avLst/>
            <a:gdLst/>
            <a:ahLst/>
            <a:cxnLst/>
            <a:rect l="l" t="t" r="r" b="b"/>
            <a:pathLst>
              <a:path w="7450605" h="7454326">
                <a:moveTo>
                  <a:pt x="0" y="0"/>
                </a:moveTo>
                <a:lnTo>
                  <a:pt x="7450604" y="0"/>
                </a:lnTo>
                <a:lnTo>
                  <a:pt x="7450604" y="7454326"/>
                </a:lnTo>
                <a:lnTo>
                  <a:pt x="0" y="7454326"/>
                </a:lnTo>
                <a:lnTo>
                  <a:pt x="0" y="0"/>
                </a:lnTo>
                <a:close/>
              </a:path>
            </a:pathLst>
          </a:custGeom>
          <a:blipFill>
            <a:blip r:embed="rId3"/>
            <a:stretch>
              <a:fillRect/>
            </a:stretch>
          </a:blipFill>
        </p:spPr>
      </p:sp>
      <p:sp>
        <p:nvSpPr>
          <p:cNvPr id="4" name="Freeform 4"/>
          <p:cNvSpPr/>
          <p:nvPr/>
        </p:nvSpPr>
        <p:spPr>
          <a:xfrm>
            <a:off x="3165715" y="1381909"/>
            <a:ext cx="11956570" cy="7876391"/>
          </a:xfrm>
          <a:custGeom>
            <a:avLst/>
            <a:gdLst/>
            <a:ahLst/>
            <a:cxnLst/>
            <a:rect l="l" t="t" r="r" b="b"/>
            <a:pathLst>
              <a:path w="11956570" h="7876391">
                <a:moveTo>
                  <a:pt x="0" y="0"/>
                </a:moveTo>
                <a:lnTo>
                  <a:pt x="11956570" y="0"/>
                </a:lnTo>
                <a:lnTo>
                  <a:pt x="11956570" y="7876391"/>
                </a:lnTo>
                <a:lnTo>
                  <a:pt x="0" y="7876391"/>
                </a:lnTo>
                <a:lnTo>
                  <a:pt x="0" y="0"/>
                </a:lnTo>
                <a:close/>
              </a:path>
            </a:pathLst>
          </a:custGeom>
          <a:blipFill>
            <a:blip r:embed="rId4"/>
            <a:stretch>
              <a:fillRect/>
            </a:stretch>
          </a:blipFill>
        </p:spPr>
      </p:sp>
      <p:sp>
        <p:nvSpPr>
          <p:cNvPr id="5" name="TextBox 5"/>
          <p:cNvSpPr txBox="1"/>
          <p:nvPr/>
        </p:nvSpPr>
        <p:spPr>
          <a:xfrm>
            <a:off x="1587227" y="574675"/>
            <a:ext cx="14764599"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3. List the states with negative penetration (decline) in EV sales from 2022 to 2024?</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086507" y="5438775"/>
            <a:ext cx="3221897" cy="884586"/>
          </a:xfrm>
          <a:custGeom>
            <a:avLst/>
            <a:gdLst/>
            <a:ahLst/>
            <a:cxnLst/>
            <a:rect l="l" t="t" r="r" b="b"/>
            <a:pathLst>
              <a:path w="3221897" h="884586">
                <a:moveTo>
                  <a:pt x="0" y="0"/>
                </a:moveTo>
                <a:lnTo>
                  <a:pt x="3221897" y="0"/>
                </a:lnTo>
                <a:lnTo>
                  <a:pt x="3221897" y="884586"/>
                </a:lnTo>
                <a:lnTo>
                  <a:pt x="0" y="884586"/>
                </a:lnTo>
                <a:lnTo>
                  <a:pt x="0" y="0"/>
                </a:lnTo>
                <a:close/>
              </a:path>
            </a:pathLst>
          </a:custGeom>
          <a:blipFill>
            <a:blip r:embed="rId3"/>
            <a:stretch>
              <a:fillRect l="-3385" r="-3385"/>
            </a:stretch>
          </a:blipFill>
        </p:spPr>
      </p:sp>
      <p:sp>
        <p:nvSpPr>
          <p:cNvPr id="4" name="Freeform 4"/>
          <p:cNvSpPr/>
          <p:nvPr/>
        </p:nvSpPr>
        <p:spPr>
          <a:xfrm>
            <a:off x="11105125" y="5438775"/>
            <a:ext cx="4976829" cy="853487"/>
          </a:xfrm>
          <a:custGeom>
            <a:avLst/>
            <a:gdLst/>
            <a:ahLst/>
            <a:cxnLst/>
            <a:rect l="l" t="t" r="r" b="b"/>
            <a:pathLst>
              <a:path w="4976829" h="853487">
                <a:moveTo>
                  <a:pt x="0" y="0"/>
                </a:moveTo>
                <a:lnTo>
                  <a:pt x="4976829" y="0"/>
                </a:lnTo>
                <a:lnTo>
                  <a:pt x="4976829" y="853487"/>
                </a:lnTo>
                <a:lnTo>
                  <a:pt x="0" y="853487"/>
                </a:lnTo>
                <a:lnTo>
                  <a:pt x="0" y="0"/>
                </a:lnTo>
                <a:close/>
              </a:path>
            </a:pathLst>
          </a:custGeom>
          <a:blipFill>
            <a:blip r:embed="rId4"/>
            <a:stretch>
              <a:fillRect/>
            </a:stretch>
          </a:blipFill>
        </p:spPr>
      </p:sp>
      <p:sp>
        <p:nvSpPr>
          <p:cNvPr id="5" name="TextBox 5"/>
          <p:cNvSpPr txBox="1"/>
          <p:nvPr/>
        </p:nvSpPr>
        <p:spPr>
          <a:xfrm>
            <a:off x="9835196" y="6860241"/>
            <a:ext cx="7516687" cy="2613025"/>
          </a:xfrm>
          <a:prstGeom prst="rect">
            <a:avLst/>
          </a:prstGeom>
        </p:spPr>
        <p:txBody>
          <a:bodyPr lIns="0" tIns="0" rIns="0" bIns="0" rtlCol="0" anchor="t">
            <a:spAutoFit/>
          </a:bodyPr>
          <a:lstStyle/>
          <a:p>
            <a:pPr marL="539746" lvl="1" indent="-269873" algn="l">
              <a:lnSpc>
                <a:spcPts val="3499"/>
              </a:lnSpc>
              <a:buFont typeface="Arial"/>
              <a:buChar char="•"/>
            </a:pPr>
            <a:r>
              <a:rPr lang="en-US" sz="2499" b="1">
                <a:solidFill>
                  <a:srgbClr val="FFFFFF"/>
                </a:solidFill>
                <a:latin typeface="Canva Sans Bold"/>
                <a:ea typeface="Canva Sans Bold"/>
                <a:cs typeface="Canva Sans Bold"/>
                <a:sym typeface="Canva Sans Bold"/>
              </a:rPr>
              <a:t>The penetration Rate in state Andaman &amp; Nicobar Island has declined to -1.04% from 2022 to 2024.</a:t>
            </a:r>
          </a:p>
          <a:p>
            <a:pPr algn="l">
              <a:lnSpc>
                <a:spcPts val="3499"/>
              </a:lnSpc>
            </a:pPr>
            <a:endParaRPr lang="en-US" sz="2499" b="1">
              <a:solidFill>
                <a:srgbClr val="FFFFFF"/>
              </a:solidFill>
              <a:latin typeface="Canva Sans Bold"/>
              <a:ea typeface="Canva Sans Bold"/>
              <a:cs typeface="Canva Sans Bold"/>
              <a:sym typeface="Canva Sans Bold"/>
            </a:endParaRPr>
          </a:p>
          <a:p>
            <a:pPr marL="539746" lvl="1" indent="-269873" algn="l">
              <a:lnSpc>
                <a:spcPts val="3499"/>
              </a:lnSpc>
              <a:buFont typeface="Arial"/>
              <a:buChar char="•"/>
            </a:pPr>
            <a:r>
              <a:rPr lang="en-US" sz="2499" b="1">
                <a:solidFill>
                  <a:srgbClr val="FFFFFF"/>
                </a:solidFill>
                <a:latin typeface="Canva Sans Bold"/>
                <a:ea typeface="Canva Sans Bold"/>
                <a:cs typeface="Canva Sans Bold"/>
                <a:sym typeface="Canva Sans Bold"/>
              </a:rPr>
              <a:t>The rate was 1.9% in the year 2022 and got a decline and reached 0.8% in 2024.</a:t>
            </a:r>
          </a:p>
        </p:txBody>
      </p:sp>
      <p:sp>
        <p:nvSpPr>
          <p:cNvPr id="6" name="TextBox 6"/>
          <p:cNvSpPr txBox="1"/>
          <p:nvPr/>
        </p:nvSpPr>
        <p:spPr>
          <a:xfrm>
            <a:off x="3785616" y="1185729"/>
            <a:ext cx="2002855" cy="422275"/>
          </a:xfrm>
          <a:prstGeom prst="rect">
            <a:avLst/>
          </a:prstGeom>
        </p:spPr>
        <p:txBody>
          <a:bodyPr lIns="0" tIns="0" rIns="0" bIns="0" rtlCol="0" anchor="t">
            <a:spAutoFit/>
          </a:bodyPr>
          <a:lstStyle/>
          <a:p>
            <a:pPr algn="l">
              <a:lnSpc>
                <a:spcPts val="3499"/>
              </a:lnSpc>
            </a:pPr>
            <a:r>
              <a:rPr lang="en-US" sz="2499" b="1">
                <a:solidFill>
                  <a:srgbClr val="FFFFFF"/>
                </a:solidFill>
                <a:latin typeface="Canva Sans Bold"/>
                <a:ea typeface="Canva Sans Bold"/>
                <a:cs typeface="Canva Sans Bold"/>
                <a:sym typeface="Canva Sans Bold"/>
              </a:rPr>
              <a:t>2 - Wheelers</a:t>
            </a:r>
          </a:p>
        </p:txBody>
      </p:sp>
      <p:sp>
        <p:nvSpPr>
          <p:cNvPr id="7" name="Freeform 7"/>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5"/>
            <a:stretch>
              <a:fillRect/>
            </a:stretch>
          </a:blipFill>
        </p:spPr>
      </p:sp>
      <p:sp>
        <p:nvSpPr>
          <p:cNvPr id="8" name="Freeform 8"/>
          <p:cNvSpPr/>
          <p:nvPr/>
        </p:nvSpPr>
        <p:spPr>
          <a:xfrm>
            <a:off x="1769625" y="1945506"/>
            <a:ext cx="5855661" cy="3098234"/>
          </a:xfrm>
          <a:custGeom>
            <a:avLst/>
            <a:gdLst/>
            <a:ahLst/>
            <a:cxnLst/>
            <a:rect l="l" t="t" r="r" b="b"/>
            <a:pathLst>
              <a:path w="5855661" h="3098234">
                <a:moveTo>
                  <a:pt x="0" y="0"/>
                </a:moveTo>
                <a:lnTo>
                  <a:pt x="5855661" y="0"/>
                </a:lnTo>
                <a:lnTo>
                  <a:pt x="5855661" y="3098234"/>
                </a:lnTo>
                <a:lnTo>
                  <a:pt x="0" y="3098234"/>
                </a:lnTo>
                <a:lnTo>
                  <a:pt x="0" y="0"/>
                </a:lnTo>
                <a:close/>
              </a:path>
            </a:pathLst>
          </a:custGeom>
          <a:blipFill>
            <a:blip r:embed="rId6"/>
            <a:stretch>
              <a:fillRect/>
            </a:stretch>
          </a:blipFill>
        </p:spPr>
      </p:sp>
      <p:sp>
        <p:nvSpPr>
          <p:cNvPr id="9" name="Freeform 9"/>
          <p:cNvSpPr/>
          <p:nvPr/>
        </p:nvSpPr>
        <p:spPr>
          <a:xfrm>
            <a:off x="10493001" y="1907683"/>
            <a:ext cx="5894350" cy="3173881"/>
          </a:xfrm>
          <a:custGeom>
            <a:avLst/>
            <a:gdLst/>
            <a:ahLst/>
            <a:cxnLst/>
            <a:rect l="l" t="t" r="r" b="b"/>
            <a:pathLst>
              <a:path w="5894350" h="3173881">
                <a:moveTo>
                  <a:pt x="0" y="0"/>
                </a:moveTo>
                <a:lnTo>
                  <a:pt x="5894349" y="0"/>
                </a:lnTo>
                <a:lnTo>
                  <a:pt x="5894349" y="3173880"/>
                </a:lnTo>
                <a:lnTo>
                  <a:pt x="0" y="3173880"/>
                </a:lnTo>
                <a:lnTo>
                  <a:pt x="0" y="0"/>
                </a:lnTo>
                <a:close/>
              </a:path>
            </a:pathLst>
          </a:custGeom>
          <a:blipFill>
            <a:blip r:embed="rId7"/>
            <a:stretch>
              <a:fillRect/>
            </a:stretch>
          </a:blipFill>
        </p:spPr>
      </p:sp>
      <p:sp>
        <p:nvSpPr>
          <p:cNvPr id="10" name="TextBox 10"/>
          <p:cNvSpPr txBox="1"/>
          <p:nvPr/>
        </p:nvSpPr>
        <p:spPr>
          <a:xfrm>
            <a:off x="1028700" y="6860241"/>
            <a:ext cx="7516687" cy="2174875"/>
          </a:xfrm>
          <a:prstGeom prst="rect">
            <a:avLst/>
          </a:prstGeom>
        </p:spPr>
        <p:txBody>
          <a:bodyPr lIns="0" tIns="0" rIns="0" bIns="0" rtlCol="0" anchor="t">
            <a:spAutoFit/>
          </a:bodyPr>
          <a:lstStyle/>
          <a:p>
            <a:pPr marL="539746" lvl="1" indent="-269873" algn="l">
              <a:lnSpc>
                <a:spcPts val="3499"/>
              </a:lnSpc>
              <a:buFont typeface="Arial"/>
              <a:buChar char="•"/>
            </a:pPr>
            <a:r>
              <a:rPr lang="en-US" sz="2499" b="1">
                <a:solidFill>
                  <a:srgbClr val="FFFFFF"/>
                </a:solidFill>
                <a:latin typeface="Canva Sans Bold"/>
                <a:ea typeface="Canva Sans Bold"/>
                <a:cs typeface="Canva Sans Bold"/>
                <a:sym typeface="Canva Sans Bold"/>
              </a:rPr>
              <a:t>The penetration Rate in state Ladakh has declined to -0.42% from 2022 to 2024.</a:t>
            </a:r>
          </a:p>
          <a:p>
            <a:pPr algn="l">
              <a:lnSpc>
                <a:spcPts val="3499"/>
              </a:lnSpc>
            </a:pPr>
            <a:endParaRPr lang="en-US" sz="2499" b="1">
              <a:solidFill>
                <a:srgbClr val="FFFFFF"/>
              </a:solidFill>
              <a:latin typeface="Canva Sans Bold"/>
              <a:ea typeface="Canva Sans Bold"/>
              <a:cs typeface="Canva Sans Bold"/>
              <a:sym typeface="Canva Sans Bold"/>
            </a:endParaRPr>
          </a:p>
          <a:p>
            <a:pPr marL="539746" lvl="1" indent="-269873" algn="l">
              <a:lnSpc>
                <a:spcPts val="3499"/>
              </a:lnSpc>
              <a:buFont typeface="Arial"/>
              <a:buChar char="•"/>
            </a:pPr>
            <a:r>
              <a:rPr lang="en-US" sz="2499" b="1">
                <a:solidFill>
                  <a:srgbClr val="FFFFFF"/>
                </a:solidFill>
                <a:latin typeface="Canva Sans Bold"/>
                <a:ea typeface="Canva Sans Bold"/>
                <a:cs typeface="Canva Sans Bold"/>
                <a:sym typeface="Canva Sans Bold"/>
              </a:rPr>
              <a:t>The rate was 4.5% in the year 2022 and got a decline and reached 4.1% in 2024.</a:t>
            </a:r>
          </a:p>
        </p:txBody>
      </p:sp>
      <p:sp>
        <p:nvSpPr>
          <p:cNvPr id="11" name="TextBox 11"/>
          <p:cNvSpPr txBox="1"/>
          <p:nvPr/>
        </p:nvSpPr>
        <p:spPr>
          <a:xfrm>
            <a:off x="12571538" y="1185729"/>
            <a:ext cx="2044003" cy="422275"/>
          </a:xfrm>
          <a:prstGeom prst="rect">
            <a:avLst/>
          </a:prstGeom>
        </p:spPr>
        <p:txBody>
          <a:bodyPr lIns="0" tIns="0" rIns="0" bIns="0" rtlCol="0" anchor="t">
            <a:spAutoFit/>
          </a:bodyPr>
          <a:lstStyle/>
          <a:p>
            <a:pPr algn="l">
              <a:lnSpc>
                <a:spcPts val="3499"/>
              </a:lnSpc>
            </a:pPr>
            <a:r>
              <a:rPr lang="en-US" sz="2499" b="1">
                <a:solidFill>
                  <a:srgbClr val="FFFFFF"/>
                </a:solidFill>
                <a:latin typeface="Canva Sans Bold"/>
                <a:ea typeface="Canva Sans Bold"/>
                <a:cs typeface="Canva Sans Bold"/>
                <a:sym typeface="Canva Sans Bold"/>
              </a:rPr>
              <a:t>4 - Wheelers</a:t>
            </a:r>
          </a:p>
        </p:txBody>
      </p:sp>
      <p:sp>
        <p:nvSpPr>
          <p:cNvPr id="12" name="TextBox 12"/>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5725366" y="-2519747"/>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4" name="Freeform 4"/>
          <p:cNvSpPr/>
          <p:nvPr/>
        </p:nvSpPr>
        <p:spPr>
          <a:xfrm>
            <a:off x="1955421" y="2573583"/>
            <a:ext cx="14377158" cy="5139834"/>
          </a:xfrm>
          <a:custGeom>
            <a:avLst/>
            <a:gdLst/>
            <a:ahLst/>
            <a:cxnLst/>
            <a:rect l="l" t="t" r="r" b="b"/>
            <a:pathLst>
              <a:path w="14377158" h="5139834">
                <a:moveTo>
                  <a:pt x="0" y="0"/>
                </a:moveTo>
                <a:lnTo>
                  <a:pt x="14377158" y="0"/>
                </a:lnTo>
                <a:lnTo>
                  <a:pt x="14377158" y="5139834"/>
                </a:lnTo>
                <a:lnTo>
                  <a:pt x="0" y="5139834"/>
                </a:lnTo>
                <a:lnTo>
                  <a:pt x="0" y="0"/>
                </a:lnTo>
                <a:close/>
              </a:path>
            </a:pathLst>
          </a:custGeom>
          <a:blipFill>
            <a:blip r:embed="rId4"/>
            <a:stretch>
              <a:fillRect/>
            </a:stretch>
          </a:blipFill>
        </p:spPr>
      </p:sp>
      <p:sp>
        <p:nvSpPr>
          <p:cNvPr id="5" name="TextBox 5"/>
          <p:cNvSpPr txBox="1"/>
          <p:nvPr/>
        </p:nvSpPr>
        <p:spPr>
          <a:xfrm>
            <a:off x="1587227" y="574675"/>
            <a:ext cx="14764599"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4. What are the quarterly trends based on sales volume for the top 5 EV makers (4-wheelers) from 2022 to 2024</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545327" y="4030677"/>
            <a:ext cx="4036538" cy="2898027"/>
          </a:xfrm>
          <a:custGeom>
            <a:avLst/>
            <a:gdLst/>
            <a:ahLst/>
            <a:cxnLst/>
            <a:rect l="l" t="t" r="r" b="b"/>
            <a:pathLst>
              <a:path w="4036538" h="2898027">
                <a:moveTo>
                  <a:pt x="0" y="0"/>
                </a:moveTo>
                <a:lnTo>
                  <a:pt x="4036538" y="0"/>
                </a:lnTo>
                <a:lnTo>
                  <a:pt x="4036538" y="2898027"/>
                </a:lnTo>
                <a:lnTo>
                  <a:pt x="0" y="2898027"/>
                </a:lnTo>
                <a:lnTo>
                  <a:pt x="0" y="0"/>
                </a:lnTo>
                <a:close/>
              </a:path>
            </a:pathLst>
          </a:custGeom>
          <a:blipFill>
            <a:blip r:embed="rId3"/>
            <a:stretch>
              <a:fillRect/>
            </a:stretch>
          </a:blipFill>
        </p:spPr>
      </p:sp>
      <p:sp>
        <p:nvSpPr>
          <p:cNvPr id="4" name="Freeform 4"/>
          <p:cNvSpPr/>
          <p:nvPr/>
        </p:nvSpPr>
        <p:spPr>
          <a:xfrm>
            <a:off x="4943815" y="4030677"/>
            <a:ext cx="4019374" cy="2898027"/>
          </a:xfrm>
          <a:custGeom>
            <a:avLst/>
            <a:gdLst/>
            <a:ahLst/>
            <a:cxnLst/>
            <a:rect l="l" t="t" r="r" b="b"/>
            <a:pathLst>
              <a:path w="4019374" h="2898027">
                <a:moveTo>
                  <a:pt x="0" y="0"/>
                </a:moveTo>
                <a:lnTo>
                  <a:pt x="4019374" y="0"/>
                </a:lnTo>
                <a:lnTo>
                  <a:pt x="4019374" y="2898027"/>
                </a:lnTo>
                <a:lnTo>
                  <a:pt x="0" y="2898027"/>
                </a:lnTo>
                <a:lnTo>
                  <a:pt x="0" y="0"/>
                </a:lnTo>
                <a:close/>
              </a:path>
            </a:pathLst>
          </a:custGeom>
          <a:blipFill>
            <a:blip r:embed="rId4"/>
            <a:stretch>
              <a:fillRect/>
            </a:stretch>
          </a:blipFill>
        </p:spPr>
      </p:sp>
      <p:sp>
        <p:nvSpPr>
          <p:cNvPr id="5" name="Freeform 5"/>
          <p:cNvSpPr/>
          <p:nvPr/>
        </p:nvSpPr>
        <p:spPr>
          <a:xfrm>
            <a:off x="9325139" y="4030677"/>
            <a:ext cx="4104312" cy="2898027"/>
          </a:xfrm>
          <a:custGeom>
            <a:avLst/>
            <a:gdLst/>
            <a:ahLst/>
            <a:cxnLst/>
            <a:rect l="l" t="t" r="r" b="b"/>
            <a:pathLst>
              <a:path w="4104312" h="2898027">
                <a:moveTo>
                  <a:pt x="0" y="0"/>
                </a:moveTo>
                <a:lnTo>
                  <a:pt x="4104312" y="0"/>
                </a:lnTo>
                <a:lnTo>
                  <a:pt x="4104312" y="2898027"/>
                </a:lnTo>
                <a:lnTo>
                  <a:pt x="0" y="2898027"/>
                </a:lnTo>
                <a:lnTo>
                  <a:pt x="0" y="0"/>
                </a:lnTo>
                <a:close/>
              </a:path>
            </a:pathLst>
          </a:custGeom>
          <a:blipFill>
            <a:blip r:embed="rId5"/>
            <a:stretch>
              <a:fillRect/>
            </a:stretch>
          </a:blipFill>
        </p:spPr>
      </p:sp>
      <p:sp>
        <p:nvSpPr>
          <p:cNvPr id="6" name="Freeform 6"/>
          <p:cNvSpPr/>
          <p:nvPr/>
        </p:nvSpPr>
        <p:spPr>
          <a:xfrm>
            <a:off x="13792061" y="4030677"/>
            <a:ext cx="4049050" cy="2898027"/>
          </a:xfrm>
          <a:custGeom>
            <a:avLst/>
            <a:gdLst/>
            <a:ahLst/>
            <a:cxnLst/>
            <a:rect l="l" t="t" r="r" b="b"/>
            <a:pathLst>
              <a:path w="4049050" h="2898027">
                <a:moveTo>
                  <a:pt x="0" y="0"/>
                </a:moveTo>
                <a:lnTo>
                  <a:pt x="4049050" y="0"/>
                </a:lnTo>
                <a:lnTo>
                  <a:pt x="4049050" y="2898027"/>
                </a:lnTo>
                <a:lnTo>
                  <a:pt x="0" y="2898027"/>
                </a:lnTo>
                <a:lnTo>
                  <a:pt x="0" y="0"/>
                </a:lnTo>
                <a:close/>
              </a:path>
            </a:pathLst>
          </a:custGeom>
          <a:blipFill>
            <a:blip r:embed="rId6"/>
            <a:stretch>
              <a:fillRect l="-1784"/>
            </a:stretch>
          </a:blipFill>
        </p:spPr>
      </p:sp>
      <p:sp>
        <p:nvSpPr>
          <p:cNvPr id="7" name="TextBox 7"/>
          <p:cNvSpPr txBox="1"/>
          <p:nvPr/>
        </p:nvSpPr>
        <p:spPr>
          <a:xfrm>
            <a:off x="1747131" y="7355036"/>
            <a:ext cx="14793739"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Tata Motors is leading in this case. Then on 2nd place Mahindra &amp; Mahindra and 3rd MG Motor. There is a slight change in sales every qurater for all 4-Wheelers. </a:t>
            </a:r>
          </a:p>
        </p:txBody>
      </p:sp>
      <p:sp>
        <p:nvSpPr>
          <p:cNvPr id="8" name="TextBox 8"/>
          <p:cNvSpPr txBox="1"/>
          <p:nvPr/>
        </p:nvSpPr>
        <p:spPr>
          <a:xfrm>
            <a:off x="2055391" y="3367808"/>
            <a:ext cx="10164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Canva Sans Bold"/>
                <a:ea typeface="Canva Sans Bold"/>
                <a:cs typeface="Canva Sans Bold"/>
                <a:sym typeface="Canva Sans Bold"/>
              </a:rPr>
              <a:t>Q1</a:t>
            </a:r>
          </a:p>
        </p:txBody>
      </p:sp>
      <p:sp>
        <p:nvSpPr>
          <p:cNvPr id="9" name="TextBox 9"/>
          <p:cNvSpPr txBox="1"/>
          <p:nvPr/>
        </p:nvSpPr>
        <p:spPr>
          <a:xfrm>
            <a:off x="6462240" y="3367808"/>
            <a:ext cx="10164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Canva Sans Bold"/>
                <a:ea typeface="Canva Sans Bold"/>
                <a:cs typeface="Canva Sans Bold"/>
                <a:sym typeface="Canva Sans Bold"/>
              </a:rPr>
              <a:t>Q2</a:t>
            </a:r>
          </a:p>
        </p:txBody>
      </p:sp>
      <p:sp>
        <p:nvSpPr>
          <p:cNvPr id="10" name="TextBox 10"/>
          <p:cNvSpPr txBox="1"/>
          <p:nvPr/>
        </p:nvSpPr>
        <p:spPr>
          <a:xfrm>
            <a:off x="10869090" y="3367808"/>
            <a:ext cx="10164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Canva Sans Bold"/>
                <a:ea typeface="Canva Sans Bold"/>
                <a:cs typeface="Canva Sans Bold"/>
                <a:sym typeface="Canva Sans Bold"/>
              </a:rPr>
              <a:t> Q3</a:t>
            </a:r>
          </a:p>
        </p:txBody>
      </p:sp>
      <p:sp>
        <p:nvSpPr>
          <p:cNvPr id="11" name="TextBox 11"/>
          <p:cNvSpPr txBox="1"/>
          <p:nvPr/>
        </p:nvSpPr>
        <p:spPr>
          <a:xfrm>
            <a:off x="15308381" y="3367808"/>
            <a:ext cx="10164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Canva Sans Bold"/>
                <a:ea typeface="Canva Sans Bold"/>
                <a:cs typeface="Canva Sans Bold"/>
                <a:sym typeface="Canva Sans Bold"/>
              </a:rPr>
              <a:t>Q4</a:t>
            </a:r>
          </a:p>
        </p:txBody>
      </p:sp>
      <p:sp>
        <p:nvSpPr>
          <p:cNvPr id="12" name="Freeform 12"/>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7"/>
            <a:stretch>
              <a:fillRect/>
            </a:stretch>
          </a:blipFill>
        </p:spPr>
      </p:sp>
      <p:sp>
        <p:nvSpPr>
          <p:cNvPr id="13" name="TextBox 13"/>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3928592" y="-3501694"/>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4" name="Freeform 4"/>
          <p:cNvSpPr/>
          <p:nvPr/>
        </p:nvSpPr>
        <p:spPr>
          <a:xfrm>
            <a:off x="2156952" y="1578195"/>
            <a:ext cx="13974097" cy="7388804"/>
          </a:xfrm>
          <a:custGeom>
            <a:avLst/>
            <a:gdLst/>
            <a:ahLst/>
            <a:cxnLst/>
            <a:rect l="l" t="t" r="r" b="b"/>
            <a:pathLst>
              <a:path w="13974097" h="7388804">
                <a:moveTo>
                  <a:pt x="0" y="0"/>
                </a:moveTo>
                <a:lnTo>
                  <a:pt x="13974096" y="0"/>
                </a:lnTo>
                <a:lnTo>
                  <a:pt x="13974096" y="7388804"/>
                </a:lnTo>
                <a:lnTo>
                  <a:pt x="0" y="7388804"/>
                </a:lnTo>
                <a:lnTo>
                  <a:pt x="0" y="0"/>
                </a:lnTo>
                <a:close/>
              </a:path>
            </a:pathLst>
          </a:custGeom>
          <a:blipFill>
            <a:blip r:embed="rId4"/>
            <a:stretch>
              <a:fillRect/>
            </a:stretch>
          </a:blipFill>
        </p:spPr>
      </p:sp>
      <p:sp>
        <p:nvSpPr>
          <p:cNvPr id="5" name="TextBox 5"/>
          <p:cNvSpPr txBox="1"/>
          <p:nvPr/>
        </p:nvSpPr>
        <p:spPr>
          <a:xfrm>
            <a:off x="1761700" y="606425"/>
            <a:ext cx="14764599"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5. How do the EV sales and penetration rates in Delhi compare to Karnataka for 2024?</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3101389" y="6758390"/>
            <a:ext cx="12085222"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Here Karnataka has 160.0K Units sold with 10.2 % Penetration Rate and Delhi with 46.7K Units sold and 7.7% Penetration Rate</a:t>
            </a:r>
          </a:p>
        </p:txBody>
      </p:sp>
      <p:sp>
        <p:nvSpPr>
          <p:cNvPr id="4" name="Freeform 4"/>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5" name="Freeform 5"/>
          <p:cNvSpPr/>
          <p:nvPr/>
        </p:nvSpPr>
        <p:spPr>
          <a:xfrm>
            <a:off x="2633733" y="2509979"/>
            <a:ext cx="6182259" cy="3575801"/>
          </a:xfrm>
          <a:custGeom>
            <a:avLst/>
            <a:gdLst/>
            <a:ahLst/>
            <a:cxnLst/>
            <a:rect l="l" t="t" r="r" b="b"/>
            <a:pathLst>
              <a:path w="6182259" h="3575801">
                <a:moveTo>
                  <a:pt x="0" y="0"/>
                </a:moveTo>
                <a:lnTo>
                  <a:pt x="6182259" y="0"/>
                </a:lnTo>
                <a:lnTo>
                  <a:pt x="6182259" y="3575801"/>
                </a:lnTo>
                <a:lnTo>
                  <a:pt x="0" y="3575801"/>
                </a:lnTo>
                <a:lnTo>
                  <a:pt x="0" y="0"/>
                </a:lnTo>
                <a:close/>
              </a:path>
            </a:pathLst>
          </a:custGeom>
          <a:blipFill>
            <a:blip r:embed="rId4"/>
            <a:stretch>
              <a:fillRect/>
            </a:stretch>
          </a:blipFill>
        </p:spPr>
      </p:sp>
      <p:sp>
        <p:nvSpPr>
          <p:cNvPr id="6" name="Freeform 6"/>
          <p:cNvSpPr/>
          <p:nvPr/>
        </p:nvSpPr>
        <p:spPr>
          <a:xfrm>
            <a:off x="9349740" y="2509979"/>
            <a:ext cx="6160718" cy="3588348"/>
          </a:xfrm>
          <a:custGeom>
            <a:avLst/>
            <a:gdLst/>
            <a:ahLst/>
            <a:cxnLst/>
            <a:rect l="l" t="t" r="r" b="b"/>
            <a:pathLst>
              <a:path w="6160718" h="3588348">
                <a:moveTo>
                  <a:pt x="0" y="0"/>
                </a:moveTo>
                <a:lnTo>
                  <a:pt x="6160718" y="0"/>
                </a:lnTo>
                <a:lnTo>
                  <a:pt x="6160718" y="3588348"/>
                </a:lnTo>
                <a:lnTo>
                  <a:pt x="0" y="3588348"/>
                </a:lnTo>
                <a:lnTo>
                  <a:pt x="0" y="0"/>
                </a:lnTo>
                <a:close/>
              </a:path>
            </a:pathLst>
          </a:custGeom>
          <a:blipFill>
            <a:blip r:embed="rId5"/>
            <a:stretch>
              <a:fillRect/>
            </a:stretch>
          </a:blipFill>
        </p:spPr>
      </p:sp>
      <p:sp>
        <p:nvSpPr>
          <p:cNvPr id="7" name="TextBox 7"/>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3559979" y="-372716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4" name="Freeform 4"/>
          <p:cNvSpPr/>
          <p:nvPr/>
        </p:nvSpPr>
        <p:spPr>
          <a:xfrm>
            <a:off x="1586198" y="2479375"/>
            <a:ext cx="15115604" cy="5328250"/>
          </a:xfrm>
          <a:custGeom>
            <a:avLst/>
            <a:gdLst/>
            <a:ahLst/>
            <a:cxnLst/>
            <a:rect l="l" t="t" r="r" b="b"/>
            <a:pathLst>
              <a:path w="15115604" h="5328250">
                <a:moveTo>
                  <a:pt x="0" y="0"/>
                </a:moveTo>
                <a:lnTo>
                  <a:pt x="15115604" y="0"/>
                </a:lnTo>
                <a:lnTo>
                  <a:pt x="15115604" y="5328250"/>
                </a:lnTo>
                <a:lnTo>
                  <a:pt x="0" y="5328250"/>
                </a:lnTo>
                <a:lnTo>
                  <a:pt x="0" y="0"/>
                </a:lnTo>
                <a:close/>
              </a:path>
            </a:pathLst>
          </a:custGeom>
          <a:blipFill>
            <a:blip r:embed="rId4"/>
            <a:stretch>
              <a:fillRect/>
            </a:stretch>
          </a:blipFill>
        </p:spPr>
      </p:sp>
      <p:sp>
        <p:nvSpPr>
          <p:cNvPr id="5" name="TextBox 5"/>
          <p:cNvSpPr txBox="1"/>
          <p:nvPr/>
        </p:nvSpPr>
        <p:spPr>
          <a:xfrm>
            <a:off x="1761700" y="606425"/>
            <a:ext cx="14764599"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6. List down the compounded annual growth rate (CAGR) in 4-wheeler units for the top 5 makers from 2022 to 2024.</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9139238" y="1220917"/>
            <a:ext cx="9525" cy="273685"/>
          </a:xfrm>
          <a:prstGeom prst="rect">
            <a:avLst/>
          </a:prstGeom>
        </p:spPr>
        <p:txBody>
          <a:bodyPr lIns="0" tIns="0" rIns="0" bIns="0" rtlCol="0" anchor="t">
            <a:spAutoFit/>
          </a:bodyPr>
          <a:lstStyle/>
          <a:p>
            <a:pPr algn="ctr">
              <a:lnSpc>
                <a:spcPts val="2240"/>
              </a:lnSpc>
              <a:spcBef>
                <a:spcPct val="0"/>
              </a:spcBef>
            </a:pPr>
            <a:endParaRPr/>
          </a:p>
        </p:txBody>
      </p:sp>
      <p:sp>
        <p:nvSpPr>
          <p:cNvPr id="4" name="TextBox 4"/>
          <p:cNvSpPr txBox="1"/>
          <p:nvPr/>
        </p:nvSpPr>
        <p:spPr>
          <a:xfrm>
            <a:off x="2498129" y="8252814"/>
            <a:ext cx="13282216"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Here BMW India has the highest CAGR with 1141.0%  and Volvo Auto India with 971.2%</a:t>
            </a:r>
          </a:p>
        </p:txBody>
      </p:sp>
      <p:sp>
        <p:nvSpPr>
          <p:cNvPr id="5" name="Freeform 5"/>
          <p:cNvSpPr/>
          <p:nvPr/>
        </p:nvSpPr>
        <p:spPr>
          <a:xfrm>
            <a:off x="3047825" y="2123627"/>
            <a:ext cx="12201876" cy="5547786"/>
          </a:xfrm>
          <a:custGeom>
            <a:avLst/>
            <a:gdLst/>
            <a:ahLst/>
            <a:cxnLst/>
            <a:rect l="l" t="t" r="r" b="b"/>
            <a:pathLst>
              <a:path w="12201876" h="5547786">
                <a:moveTo>
                  <a:pt x="0" y="0"/>
                </a:moveTo>
                <a:lnTo>
                  <a:pt x="12201875" y="0"/>
                </a:lnTo>
                <a:lnTo>
                  <a:pt x="12201875" y="5547786"/>
                </a:lnTo>
                <a:lnTo>
                  <a:pt x="0" y="5547786"/>
                </a:lnTo>
                <a:lnTo>
                  <a:pt x="0" y="0"/>
                </a:lnTo>
                <a:close/>
              </a:path>
            </a:pathLst>
          </a:custGeom>
          <a:blipFill>
            <a:blip r:embed="rId3"/>
            <a:stretch>
              <a:fillRect/>
            </a:stretch>
          </a:blipFill>
        </p:spPr>
      </p:sp>
      <p:sp>
        <p:nvSpPr>
          <p:cNvPr id="6" name="Freeform 6"/>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4"/>
            <a:stretch>
              <a:fillRect/>
            </a:stretch>
          </a:blipFill>
        </p:spPr>
      </p:sp>
      <p:sp>
        <p:nvSpPr>
          <p:cNvPr id="7" name="TextBox 7"/>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4" name="Group 4"/>
          <p:cNvGrpSpPr>
            <a:grpSpLocks noChangeAspect="1"/>
          </p:cNvGrpSpPr>
          <p:nvPr/>
        </p:nvGrpSpPr>
        <p:grpSpPr>
          <a:xfrm>
            <a:off x="-6286157" y="-129445"/>
            <a:ext cx="15430157" cy="10545890"/>
            <a:chOff x="0" y="0"/>
            <a:chExt cx="5508856" cy="3765081"/>
          </a:xfrm>
        </p:grpSpPr>
        <p:sp>
          <p:nvSpPr>
            <p:cNvPr id="5" name="Freeform 5"/>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6" name="Freeform 6"/>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4"/>
              <a:stretch>
                <a:fillRect l="-1291" r="-1291"/>
              </a:stretch>
            </a:blipFill>
          </p:spPr>
        </p:sp>
      </p:grpSp>
      <p:sp>
        <p:nvSpPr>
          <p:cNvPr id="7" name="TextBox 7"/>
          <p:cNvSpPr txBox="1"/>
          <p:nvPr/>
        </p:nvSpPr>
        <p:spPr>
          <a:xfrm>
            <a:off x="14918419" y="9827488"/>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
        <p:nvSpPr>
          <p:cNvPr id="8" name="TextBox 8"/>
          <p:cNvSpPr txBox="1"/>
          <p:nvPr/>
        </p:nvSpPr>
        <p:spPr>
          <a:xfrm>
            <a:off x="12055365" y="2254249"/>
            <a:ext cx="2027536" cy="679451"/>
          </a:xfrm>
          <a:prstGeom prst="rect">
            <a:avLst/>
          </a:prstGeom>
        </p:spPr>
        <p:txBody>
          <a:bodyPr lIns="0" tIns="0" rIns="0" bIns="0" rtlCol="0" anchor="t">
            <a:spAutoFit/>
          </a:bodyPr>
          <a:lstStyle/>
          <a:p>
            <a:pPr algn="l">
              <a:lnSpc>
                <a:spcPts val="5599"/>
              </a:lnSpc>
            </a:pPr>
            <a:r>
              <a:rPr lang="en-US" sz="3999" b="1">
                <a:solidFill>
                  <a:srgbClr val="5271FF"/>
                </a:solidFill>
                <a:latin typeface="Canva Sans Bold"/>
                <a:ea typeface="Canva Sans Bold"/>
                <a:cs typeface="Canva Sans Bold"/>
                <a:sym typeface="Canva Sans Bold"/>
              </a:rPr>
              <a:t>Agenda</a:t>
            </a:r>
          </a:p>
        </p:txBody>
      </p:sp>
      <p:sp>
        <p:nvSpPr>
          <p:cNvPr id="9" name="TextBox 9"/>
          <p:cNvSpPr txBox="1"/>
          <p:nvPr/>
        </p:nvSpPr>
        <p:spPr>
          <a:xfrm>
            <a:off x="9637509" y="3217195"/>
            <a:ext cx="6863248" cy="3971187"/>
          </a:xfrm>
          <a:prstGeom prst="rect">
            <a:avLst/>
          </a:prstGeom>
        </p:spPr>
        <p:txBody>
          <a:bodyPr lIns="0" tIns="0" rIns="0" bIns="0" rtlCol="0" anchor="t">
            <a:spAutoFit/>
          </a:bodyPr>
          <a:lstStyle/>
          <a:p>
            <a:pPr marL="651884" lvl="1" indent="-325942" algn="l">
              <a:lnSpc>
                <a:spcPts val="4529"/>
              </a:lnSpc>
              <a:buFont typeface="Arial"/>
              <a:buChar char="•"/>
            </a:pPr>
            <a:r>
              <a:rPr lang="en-US" sz="3019" b="1">
                <a:solidFill>
                  <a:srgbClr val="5271FF"/>
                </a:solidFill>
                <a:latin typeface="Canva Sans Bold"/>
                <a:ea typeface="Canva Sans Bold"/>
                <a:cs typeface="Canva Sans Bold"/>
                <a:sym typeface="Canva Sans Bold"/>
              </a:rPr>
              <a:t>About AtliQ Motors</a:t>
            </a:r>
          </a:p>
          <a:p>
            <a:pPr marL="651884" lvl="1" indent="-325942" algn="l">
              <a:lnSpc>
                <a:spcPts val="4529"/>
              </a:lnSpc>
              <a:buFont typeface="Arial"/>
              <a:buChar char="•"/>
            </a:pPr>
            <a:r>
              <a:rPr lang="en-US" sz="3019" b="1">
                <a:solidFill>
                  <a:srgbClr val="5271FF"/>
                </a:solidFill>
                <a:latin typeface="Canva Sans Bold"/>
                <a:ea typeface="Canva Sans Bold"/>
                <a:cs typeface="Canva Sans Bold"/>
                <a:sym typeface="Canva Sans Bold"/>
              </a:rPr>
              <a:t>Problem Statement</a:t>
            </a:r>
          </a:p>
          <a:p>
            <a:pPr marL="651884" lvl="1" indent="-325942" algn="l">
              <a:lnSpc>
                <a:spcPts val="4529"/>
              </a:lnSpc>
              <a:buFont typeface="Arial"/>
              <a:buChar char="•"/>
            </a:pPr>
            <a:r>
              <a:rPr lang="en-US" sz="3019" b="1">
                <a:solidFill>
                  <a:srgbClr val="5271FF"/>
                </a:solidFill>
                <a:latin typeface="Canva Sans Bold"/>
                <a:ea typeface="Canva Sans Bold"/>
                <a:cs typeface="Canva Sans Bold"/>
                <a:sym typeface="Canva Sans Bold"/>
              </a:rPr>
              <a:t>Goal</a:t>
            </a:r>
          </a:p>
          <a:p>
            <a:pPr marL="651884" lvl="1" indent="-325942" algn="l">
              <a:lnSpc>
                <a:spcPts val="4529"/>
              </a:lnSpc>
              <a:buFont typeface="Arial"/>
              <a:buChar char="•"/>
            </a:pPr>
            <a:r>
              <a:rPr lang="en-US" sz="3019" b="1">
                <a:solidFill>
                  <a:srgbClr val="5271FF"/>
                </a:solidFill>
                <a:latin typeface="Canva Sans Bold"/>
                <a:ea typeface="Canva Sans Bold"/>
                <a:cs typeface="Canva Sans Bold"/>
                <a:sym typeface="Canva Sans Bold"/>
              </a:rPr>
              <a:t>Dataset, Requests and Tools</a:t>
            </a:r>
          </a:p>
          <a:p>
            <a:pPr marL="651884" lvl="1" indent="-325942" algn="l">
              <a:lnSpc>
                <a:spcPts val="4529"/>
              </a:lnSpc>
              <a:buFont typeface="Arial"/>
              <a:buChar char="•"/>
            </a:pPr>
            <a:r>
              <a:rPr lang="en-US" sz="3019" b="1">
                <a:solidFill>
                  <a:srgbClr val="5271FF"/>
                </a:solidFill>
                <a:latin typeface="Canva Sans Bold"/>
                <a:ea typeface="Canva Sans Bold"/>
                <a:cs typeface="Canva Sans Bold"/>
                <a:sym typeface="Canva Sans Bold"/>
              </a:rPr>
              <a:t>Preliminary Research Questions</a:t>
            </a:r>
          </a:p>
          <a:p>
            <a:pPr marL="651884" lvl="1" indent="-325942" algn="l">
              <a:lnSpc>
                <a:spcPts val="4529"/>
              </a:lnSpc>
              <a:buFont typeface="Arial"/>
              <a:buChar char="•"/>
            </a:pPr>
            <a:r>
              <a:rPr lang="en-US" sz="3019" b="1">
                <a:solidFill>
                  <a:srgbClr val="5271FF"/>
                </a:solidFill>
                <a:latin typeface="Canva Sans Bold"/>
                <a:ea typeface="Canva Sans Bold"/>
                <a:cs typeface="Canva Sans Bold"/>
                <a:sym typeface="Canva Sans Bold"/>
              </a:rPr>
              <a:t>Secondary Research Questions</a:t>
            </a:r>
          </a:p>
          <a:p>
            <a:pPr marL="651884" lvl="1" indent="-325942" algn="l">
              <a:lnSpc>
                <a:spcPts val="4529"/>
              </a:lnSpc>
              <a:buFont typeface="Arial"/>
              <a:buChar char="•"/>
            </a:pPr>
            <a:r>
              <a:rPr lang="en-US" sz="3019" b="1">
                <a:solidFill>
                  <a:srgbClr val="5271FF"/>
                </a:solidFill>
                <a:latin typeface="Canva Sans Bold"/>
                <a:ea typeface="Canva Sans Bold"/>
                <a:cs typeface="Canva Sans Bold"/>
                <a:sym typeface="Canva Sans Bold"/>
              </a:rPr>
              <a:t>Dashboard Showcase</a:t>
            </a:r>
          </a:p>
        </p:txBody>
      </p:sp>
      <p:sp>
        <p:nvSpPr>
          <p:cNvPr id="10" name="Freeform 10"/>
          <p:cNvSpPr/>
          <p:nvPr/>
        </p:nvSpPr>
        <p:spPr>
          <a:xfrm rot="-2012079">
            <a:off x="5959801" y="-2787121"/>
            <a:ext cx="6368399" cy="4601168"/>
          </a:xfrm>
          <a:custGeom>
            <a:avLst/>
            <a:gdLst/>
            <a:ahLst/>
            <a:cxnLst/>
            <a:rect l="l" t="t" r="r" b="b"/>
            <a:pathLst>
              <a:path w="6368399" h="4601168">
                <a:moveTo>
                  <a:pt x="0" y="0"/>
                </a:moveTo>
                <a:lnTo>
                  <a:pt x="6368398" y="0"/>
                </a:lnTo>
                <a:lnTo>
                  <a:pt x="6368398" y="4601168"/>
                </a:lnTo>
                <a:lnTo>
                  <a:pt x="0" y="4601168"/>
                </a:lnTo>
                <a:lnTo>
                  <a:pt x="0" y="0"/>
                </a:lnTo>
                <a:close/>
              </a:path>
            </a:pathLst>
          </a:custGeom>
          <a:blipFill>
            <a:blip r:embed="rId5"/>
            <a:stretch>
              <a:fillRect/>
            </a:stretch>
          </a:blipFill>
        </p:spPr>
      </p:sp>
      <p:sp>
        <p:nvSpPr>
          <p:cNvPr id="11" name="Freeform 11"/>
          <p:cNvSpPr/>
          <p:nvPr/>
        </p:nvSpPr>
        <p:spPr>
          <a:xfrm>
            <a:off x="11872402" y="9429908"/>
            <a:ext cx="3046017" cy="2825181"/>
          </a:xfrm>
          <a:custGeom>
            <a:avLst/>
            <a:gdLst/>
            <a:ahLst/>
            <a:cxnLst/>
            <a:rect l="l" t="t" r="r" b="b"/>
            <a:pathLst>
              <a:path w="3046017" h="2825181">
                <a:moveTo>
                  <a:pt x="0" y="0"/>
                </a:moveTo>
                <a:lnTo>
                  <a:pt x="3046017" y="0"/>
                </a:lnTo>
                <a:lnTo>
                  <a:pt x="3046017" y="2825180"/>
                </a:lnTo>
                <a:lnTo>
                  <a:pt x="0" y="2825180"/>
                </a:lnTo>
                <a:lnTo>
                  <a:pt x="0" y="0"/>
                </a:lnTo>
                <a:close/>
              </a:path>
            </a:pathLst>
          </a:custGeom>
          <a:blipFill>
            <a:blip r:embed="rId6"/>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230297" y="2454526"/>
            <a:ext cx="13827407" cy="5377948"/>
          </a:xfrm>
          <a:custGeom>
            <a:avLst/>
            <a:gdLst/>
            <a:ahLst/>
            <a:cxnLst/>
            <a:rect l="l" t="t" r="r" b="b"/>
            <a:pathLst>
              <a:path w="13827407" h="5377948">
                <a:moveTo>
                  <a:pt x="0" y="0"/>
                </a:moveTo>
                <a:lnTo>
                  <a:pt x="13827406" y="0"/>
                </a:lnTo>
                <a:lnTo>
                  <a:pt x="13827406" y="5377948"/>
                </a:lnTo>
                <a:lnTo>
                  <a:pt x="0" y="5377948"/>
                </a:lnTo>
                <a:lnTo>
                  <a:pt x="0" y="0"/>
                </a:lnTo>
                <a:close/>
              </a:path>
            </a:pathLst>
          </a:custGeom>
          <a:blipFill>
            <a:blip r:embed="rId3"/>
            <a:stretch>
              <a:fillRect l="-5607" t="-22938" r="-4947"/>
            </a:stretch>
          </a:blipFill>
        </p:spPr>
      </p:sp>
      <p:sp>
        <p:nvSpPr>
          <p:cNvPr id="4" name="Freeform 4"/>
          <p:cNvSpPr/>
          <p:nvPr/>
        </p:nvSpPr>
        <p:spPr>
          <a:xfrm rot="1133710">
            <a:off x="-3559979" y="-3544474"/>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4"/>
            <a:stretch>
              <a:fillRect/>
            </a:stretch>
          </a:blipFill>
        </p:spPr>
      </p:sp>
      <p:sp>
        <p:nvSpPr>
          <p:cNvPr id="5" name="TextBox 5"/>
          <p:cNvSpPr txBox="1"/>
          <p:nvPr/>
        </p:nvSpPr>
        <p:spPr>
          <a:xfrm>
            <a:off x="1974398" y="574675"/>
            <a:ext cx="14764599"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7. List down the top 10 states that had the highest CAGR from 2022 to 2024 in total vehicles sold.</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924840" y="1431996"/>
            <a:ext cx="12438320" cy="6846935"/>
          </a:xfrm>
          <a:custGeom>
            <a:avLst/>
            <a:gdLst/>
            <a:ahLst/>
            <a:cxnLst/>
            <a:rect l="l" t="t" r="r" b="b"/>
            <a:pathLst>
              <a:path w="12438320" h="6846935">
                <a:moveTo>
                  <a:pt x="0" y="0"/>
                </a:moveTo>
                <a:lnTo>
                  <a:pt x="12438320" y="0"/>
                </a:lnTo>
                <a:lnTo>
                  <a:pt x="12438320" y="6846936"/>
                </a:lnTo>
                <a:lnTo>
                  <a:pt x="0" y="6846936"/>
                </a:lnTo>
                <a:lnTo>
                  <a:pt x="0" y="0"/>
                </a:lnTo>
                <a:close/>
              </a:path>
            </a:pathLst>
          </a:custGeom>
          <a:blipFill>
            <a:blip r:embed="rId3"/>
            <a:stretch>
              <a:fillRect/>
            </a:stretch>
          </a:blipFill>
        </p:spPr>
      </p:sp>
      <p:sp>
        <p:nvSpPr>
          <p:cNvPr id="4" name="Freeform 4"/>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4"/>
            <a:stretch>
              <a:fillRect/>
            </a:stretch>
          </a:blipFill>
        </p:spPr>
      </p:sp>
      <p:sp>
        <p:nvSpPr>
          <p:cNvPr id="5" name="TextBox 5"/>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
        <p:nvSpPr>
          <p:cNvPr id="6" name="TextBox 6"/>
          <p:cNvSpPr txBox="1"/>
          <p:nvPr/>
        </p:nvSpPr>
        <p:spPr>
          <a:xfrm>
            <a:off x="456208" y="8596572"/>
            <a:ext cx="17375585" cy="431786"/>
          </a:xfrm>
          <a:prstGeom prst="rect">
            <a:avLst/>
          </a:prstGeom>
        </p:spPr>
        <p:txBody>
          <a:bodyPr lIns="0" tIns="0" rIns="0" bIns="0" rtlCol="0" anchor="t">
            <a:spAutoFit/>
          </a:bodyPr>
          <a:lstStyle/>
          <a:p>
            <a:pPr algn="ctr">
              <a:lnSpc>
                <a:spcPts val="3500"/>
              </a:lnSpc>
              <a:spcBef>
                <a:spcPct val="0"/>
              </a:spcBef>
            </a:pPr>
            <a:r>
              <a:rPr lang="en-US" sz="2500" b="1">
                <a:solidFill>
                  <a:srgbClr val="FCFCFC"/>
                </a:solidFill>
                <a:latin typeface="Canva Sans Bold"/>
                <a:ea typeface="Canva Sans Bold"/>
                <a:cs typeface="Canva Sans Bold"/>
                <a:sym typeface="Canva Sans Bold"/>
              </a:rPr>
              <a:t>Here the highest CAGR performing state is Meghalaya with 28.5%, 2nd Goa with 27.4%, 3rd Karnataka with 25.3%.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4313615" y="-331637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4" name="Freeform 4"/>
          <p:cNvSpPr/>
          <p:nvPr/>
        </p:nvSpPr>
        <p:spPr>
          <a:xfrm>
            <a:off x="3208092" y="1393222"/>
            <a:ext cx="11871816" cy="7865078"/>
          </a:xfrm>
          <a:custGeom>
            <a:avLst/>
            <a:gdLst/>
            <a:ahLst/>
            <a:cxnLst/>
            <a:rect l="l" t="t" r="r" b="b"/>
            <a:pathLst>
              <a:path w="11871816" h="7865078">
                <a:moveTo>
                  <a:pt x="0" y="0"/>
                </a:moveTo>
                <a:lnTo>
                  <a:pt x="11871816" y="0"/>
                </a:lnTo>
                <a:lnTo>
                  <a:pt x="11871816" y="7865078"/>
                </a:lnTo>
                <a:lnTo>
                  <a:pt x="0" y="7865078"/>
                </a:lnTo>
                <a:lnTo>
                  <a:pt x="0" y="0"/>
                </a:lnTo>
                <a:close/>
              </a:path>
            </a:pathLst>
          </a:custGeom>
          <a:blipFill>
            <a:blip r:embed="rId4"/>
            <a:stretch>
              <a:fillRect/>
            </a:stretch>
          </a:blipFill>
        </p:spPr>
      </p:sp>
      <p:sp>
        <p:nvSpPr>
          <p:cNvPr id="5" name="TextBox 5"/>
          <p:cNvSpPr txBox="1"/>
          <p:nvPr/>
        </p:nvSpPr>
        <p:spPr>
          <a:xfrm>
            <a:off x="1761700" y="606425"/>
            <a:ext cx="14764599"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8. What are the peak and low season months for EV sales based on the data from 2022 to 2024</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587679" y="2201418"/>
            <a:ext cx="8356071" cy="4698192"/>
          </a:xfrm>
          <a:custGeom>
            <a:avLst/>
            <a:gdLst/>
            <a:ahLst/>
            <a:cxnLst/>
            <a:rect l="l" t="t" r="r" b="b"/>
            <a:pathLst>
              <a:path w="8356071" h="4698192">
                <a:moveTo>
                  <a:pt x="0" y="0"/>
                </a:moveTo>
                <a:lnTo>
                  <a:pt x="8356070" y="0"/>
                </a:lnTo>
                <a:lnTo>
                  <a:pt x="8356070" y="4698192"/>
                </a:lnTo>
                <a:lnTo>
                  <a:pt x="0" y="4698192"/>
                </a:lnTo>
                <a:lnTo>
                  <a:pt x="0" y="0"/>
                </a:lnTo>
                <a:close/>
              </a:path>
            </a:pathLst>
          </a:custGeom>
          <a:blipFill>
            <a:blip r:embed="rId3"/>
            <a:stretch>
              <a:fillRect/>
            </a:stretch>
          </a:blipFill>
        </p:spPr>
      </p:sp>
      <p:sp>
        <p:nvSpPr>
          <p:cNvPr id="4" name="Freeform 4"/>
          <p:cNvSpPr/>
          <p:nvPr/>
        </p:nvSpPr>
        <p:spPr>
          <a:xfrm>
            <a:off x="417025" y="2201418"/>
            <a:ext cx="8398439" cy="4698192"/>
          </a:xfrm>
          <a:custGeom>
            <a:avLst/>
            <a:gdLst/>
            <a:ahLst/>
            <a:cxnLst/>
            <a:rect l="l" t="t" r="r" b="b"/>
            <a:pathLst>
              <a:path w="8398439" h="4698192">
                <a:moveTo>
                  <a:pt x="0" y="0"/>
                </a:moveTo>
                <a:lnTo>
                  <a:pt x="8398440" y="0"/>
                </a:lnTo>
                <a:lnTo>
                  <a:pt x="8398440" y="4698192"/>
                </a:lnTo>
                <a:lnTo>
                  <a:pt x="0" y="4698192"/>
                </a:lnTo>
                <a:lnTo>
                  <a:pt x="0" y="0"/>
                </a:lnTo>
                <a:close/>
              </a:path>
            </a:pathLst>
          </a:custGeom>
          <a:blipFill>
            <a:blip r:embed="rId4"/>
            <a:stretch>
              <a:fillRect/>
            </a:stretch>
          </a:blipFill>
        </p:spPr>
      </p:sp>
      <p:sp>
        <p:nvSpPr>
          <p:cNvPr id="5" name="TextBox 5"/>
          <p:cNvSpPr txBox="1"/>
          <p:nvPr/>
        </p:nvSpPr>
        <p:spPr>
          <a:xfrm>
            <a:off x="1002677" y="7218114"/>
            <a:ext cx="7512537" cy="869936"/>
          </a:xfrm>
          <a:prstGeom prst="rect">
            <a:avLst/>
          </a:prstGeom>
        </p:spPr>
        <p:txBody>
          <a:bodyPr lIns="0" tIns="0" rIns="0" bIns="0" rtlCol="0" anchor="t">
            <a:spAutoFit/>
          </a:bodyPr>
          <a:lstStyle/>
          <a:p>
            <a:pPr algn="ctr">
              <a:lnSpc>
                <a:spcPts val="3500"/>
              </a:lnSpc>
              <a:spcBef>
                <a:spcPct val="0"/>
              </a:spcBef>
            </a:pPr>
            <a:r>
              <a:rPr lang="en-US" sz="2500" b="1">
                <a:solidFill>
                  <a:srgbClr val="FCFCFC"/>
                </a:solidFill>
                <a:latin typeface="Canva Sans Bold"/>
                <a:ea typeface="Canva Sans Bold"/>
                <a:cs typeface="Canva Sans Bold"/>
                <a:sym typeface="Canva Sans Bold"/>
              </a:rPr>
              <a:t>Here the Top 3 Peak Season Months are February, March, November.</a:t>
            </a:r>
          </a:p>
        </p:txBody>
      </p:sp>
      <p:sp>
        <p:nvSpPr>
          <p:cNvPr id="6" name="TextBox 6"/>
          <p:cNvSpPr txBox="1"/>
          <p:nvPr/>
        </p:nvSpPr>
        <p:spPr>
          <a:xfrm>
            <a:off x="9416969" y="7218114"/>
            <a:ext cx="8398439" cy="869936"/>
          </a:xfrm>
          <a:prstGeom prst="rect">
            <a:avLst/>
          </a:prstGeom>
        </p:spPr>
        <p:txBody>
          <a:bodyPr lIns="0" tIns="0" rIns="0" bIns="0" rtlCol="0" anchor="t">
            <a:spAutoFit/>
          </a:bodyPr>
          <a:lstStyle/>
          <a:p>
            <a:pPr algn="ctr">
              <a:lnSpc>
                <a:spcPts val="3500"/>
              </a:lnSpc>
              <a:spcBef>
                <a:spcPct val="0"/>
              </a:spcBef>
            </a:pPr>
            <a:r>
              <a:rPr lang="en-US" sz="2500" b="1">
                <a:solidFill>
                  <a:srgbClr val="FCFCFC"/>
                </a:solidFill>
                <a:latin typeface="Canva Sans Bold"/>
                <a:ea typeface="Canva Sans Bold"/>
                <a:cs typeface="Canva Sans Bold"/>
                <a:sym typeface="Canva Sans Bold"/>
              </a:rPr>
              <a:t>Here the Bottom 3  Season Months are April, June, July.</a:t>
            </a:r>
          </a:p>
        </p:txBody>
      </p:sp>
      <p:sp>
        <p:nvSpPr>
          <p:cNvPr id="7" name="Freeform 7"/>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5"/>
            <a:stretch>
              <a:fillRect/>
            </a:stretch>
          </a:blipFill>
        </p:spPr>
      </p:sp>
      <p:sp>
        <p:nvSpPr>
          <p:cNvPr id="8" name="TextBox 8"/>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3725302" y="-3727163"/>
            <a:ext cx="7450605" cy="7454326"/>
          </a:xfrm>
          <a:custGeom>
            <a:avLst/>
            <a:gdLst/>
            <a:ahLst/>
            <a:cxnLst/>
            <a:rect l="l" t="t" r="r" b="b"/>
            <a:pathLst>
              <a:path w="7450605" h="7454326">
                <a:moveTo>
                  <a:pt x="0" y="0"/>
                </a:moveTo>
                <a:lnTo>
                  <a:pt x="7450604" y="0"/>
                </a:lnTo>
                <a:lnTo>
                  <a:pt x="7450604" y="7454326"/>
                </a:lnTo>
                <a:lnTo>
                  <a:pt x="0" y="7454326"/>
                </a:lnTo>
                <a:lnTo>
                  <a:pt x="0" y="0"/>
                </a:lnTo>
                <a:close/>
              </a:path>
            </a:pathLst>
          </a:custGeom>
          <a:blipFill>
            <a:blip r:embed="rId3"/>
            <a:stretch>
              <a:fillRect/>
            </a:stretch>
          </a:blipFill>
        </p:spPr>
      </p:sp>
      <p:sp>
        <p:nvSpPr>
          <p:cNvPr id="4" name="Freeform 4"/>
          <p:cNvSpPr/>
          <p:nvPr/>
        </p:nvSpPr>
        <p:spPr>
          <a:xfrm>
            <a:off x="3629140" y="2185787"/>
            <a:ext cx="11029720" cy="7376125"/>
          </a:xfrm>
          <a:custGeom>
            <a:avLst/>
            <a:gdLst/>
            <a:ahLst/>
            <a:cxnLst/>
            <a:rect l="l" t="t" r="r" b="b"/>
            <a:pathLst>
              <a:path w="11029720" h="7376125">
                <a:moveTo>
                  <a:pt x="0" y="0"/>
                </a:moveTo>
                <a:lnTo>
                  <a:pt x="11029720" y="0"/>
                </a:lnTo>
                <a:lnTo>
                  <a:pt x="11029720" y="7376125"/>
                </a:lnTo>
                <a:lnTo>
                  <a:pt x="0" y="7376125"/>
                </a:lnTo>
                <a:lnTo>
                  <a:pt x="0" y="0"/>
                </a:lnTo>
                <a:close/>
              </a:path>
            </a:pathLst>
          </a:custGeom>
          <a:blipFill>
            <a:blip r:embed="rId4"/>
            <a:stretch>
              <a:fillRect/>
            </a:stretch>
          </a:blipFill>
        </p:spPr>
      </p:sp>
      <p:sp>
        <p:nvSpPr>
          <p:cNvPr id="5" name="TextBox 5"/>
          <p:cNvSpPr txBox="1"/>
          <p:nvPr/>
        </p:nvSpPr>
        <p:spPr>
          <a:xfrm>
            <a:off x="1566326" y="606425"/>
            <a:ext cx="14959973" cy="12985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9. What is the projected number of EV sales (including 2-wheelers and 4-wheelers) for the top 10 states by penetration rate in 2030, based on the compounded annual growth rate (CAGR) from previous years?</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028700" y="3068421"/>
            <a:ext cx="7897560" cy="4813286"/>
          </a:xfrm>
          <a:prstGeom prst="rect">
            <a:avLst/>
          </a:prstGeom>
        </p:spPr>
        <p:txBody>
          <a:bodyPr lIns="0" tIns="0" rIns="0" bIns="0" rtlCol="0" anchor="t">
            <a:spAutoFit/>
          </a:bodyPr>
          <a:lstStyle/>
          <a:p>
            <a:pPr marL="539873" lvl="1" indent="-269936" algn="l">
              <a:lnSpc>
                <a:spcPts val="3500"/>
              </a:lnSpc>
              <a:buFont typeface="Arial"/>
              <a:buChar char="•"/>
            </a:pPr>
            <a:r>
              <a:rPr lang="en-US" sz="2500" b="1">
                <a:solidFill>
                  <a:srgbClr val="FCFCFC"/>
                </a:solidFill>
                <a:latin typeface="Canva Sans Bold"/>
                <a:ea typeface="Canva Sans Bold"/>
                <a:cs typeface="Canva Sans Bold"/>
                <a:sym typeface="Canva Sans Bold"/>
              </a:rPr>
              <a:t>Here the state with the highest forecasted sales is Maharashtra with 13.35M units.</a:t>
            </a:r>
          </a:p>
          <a:p>
            <a:pPr algn="l">
              <a:lnSpc>
                <a:spcPts val="3500"/>
              </a:lnSpc>
            </a:pPr>
            <a:endParaRPr lang="en-US" sz="2500" b="1">
              <a:solidFill>
                <a:srgbClr val="FCFCFC"/>
              </a:solidFill>
              <a:latin typeface="Canva Sans Bold"/>
              <a:ea typeface="Canva Sans Bold"/>
              <a:cs typeface="Canva Sans Bold"/>
              <a:sym typeface="Canva Sans Bold"/>
            </a:endParaRPr>
          </a:p>
          <a:p>
            <a:pPr marL="539873" lvl="1" indent="-269936" algn="l">
              <a:lnSpc>
                <a:spcPts val="3500"/>
              </a:lnSpc>
              <a:buFont typeface="Arial"/>
              <a:buChar char="•"/>
            </a:pPr>
            <a:r>
              <a:rPr lang="en-US" sz="2500" b="1">
                <a:solidFill>
                  <a:srgbClr val="FCFCFC"/>
                </a:solidFill>
                <a:latin typeface="Canva Sans Bold"/>
                <a:ea typeface="Canva Sans Bold"/>
                <a:cs typeface="Canva Sans Bold"/>
                <a:sym typeface="Canva Sans Bold"/>
              </a:rPr>
              <a:t>Chandigarh is the state with lowest forecasted sales of almost 1.0M units.</a:t>
            </a:r>
          </a:p>
          <a:p>
            <a:pPr algn="l">
              <a:lnSpc>
                <a:spcPts val="3500"/>
              </a:lnSpc>
            </a:pPr>
            <a:endParaRPr lang="en-US" sz="2500" b="1">
              <a:solidFill>
                <a:srgbClr val="FCFCFC"/>
              </a:solidFill>
              <a:latin typeface="Canva Sans Bold"/>
              <a:ea typeface="Canva Sans Bold"/>
              <a:cs typeface="Canva Sans Bold"/>
              <a:sym typeface="Canva Sans Bold"/>
            </a:endParaRPr>
          </a:p>
          <a:p>
            <a:pPr marL="539873" lvl="1" indent="-269936" algn="l">
              <a:lnSpc>
                <a:spcPts val="3500"/>
              </a:lnSpc>
              <a:buFont typeface="Arial"/>
              <a:buChar char="•"/>
            </a:pPr>
            <a:r>
              <a:rPr lang="en-US" sz="2500" b="1">
                <a:solidFill>
                  <a:srgbClr val="FCFCFC"/>
                </a:solidFill>
                <a:latin typeface="Canva Sans Bold"/>
                <a:ea typeface="Canva Sans Bold"/>
                <a:cs typeface="Canva Sans Bold"/>
                <a:sym typeface="Canva Sans Bold"/>
              </a:rPr>
              <a:t>Kerala has the second highest sales  with 11.8M units.</a:t>
            </a:r>
          </a:p>
          <a:p>
            <a:pPr algn="l">
              <a:lnSpc>
                <a:spcPts val="3500"/>
              </a:lnSpc>
            </a:pPr>
            <a:endParaRPr lang="en-US" sz="2500" b="1">
              <a:solidFill>
                <a:srgbClr val="FCFCFC"/>
              </a:solidFill>
              <a:latin typeface="Canva Sans Bold"/>
              <a:ea typeface="Canva Sans Bold"/>
              <a:cs typeface="Canva Sans Bold"/>
              <a:sym typeface="Canva Sans Bold"/>
            </a:endParaRPr>
          </a:p>
          <a:p>
            <a:pPr marL="539873" lvl="1" indent="-269936" algn="l">
              <a:lnSpc>
                <a:spcPts val="3500"/>
              </a:lnSpc>
              <a:buFont typeface="Arial"/>
              <a:buChar char="•"/>
            </a:pPr>
            <a:r>
              <a:rPr lang="en-US" sz="2500" b="1">
                <a:solidFill>
                  <a:srgbClr val="FCFCFC"/>
                </a:solidFill>
                <a:latin typeface="Canva Sans Bold"/>
                <a:ea typeface="Canva Sans Bold"/>
                <a:cs typeface="Canva Sans Bold"/>
                <a:sym typeface="Canva Sans Bold"/>
              </a:rPr>
              <a:t>Goa  has less EV sales currently compared to top sates but still has good forecasted sales.</a:t>
            </a:r>
          </a:p>
        </p:txBody>
      </p:sp>
      <p:sp>
        <p:nvSpPr>
          <p:cNvPr id="4" name="Freeform 4"/>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5" name="TextBox 5"/>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
        <p:nvSpPr>
          <p:cNvPr id="6" name="Freeform 6"/>
          <p:cNvSpPr/>
          <p:nvPr/>
        </p:nvSpPr>
        <p:spPr>
          <a:xfrm>
            <a:off x="9345417" y="1821636"/>
            <a:ext cx="7913883" cy="7436664"/>
          </a:xfrm>
          <a:custGeom>
            <a:avLst/>
            <a:gdLst/>
            <a:ahLst/>
            <a:cxnLst/>
            <a:rect l="l" t="t" r="r" b="b"/>
            <a:pathLst>
              <a:path w="7913883" h="7436664">
                <a:moveTo>
                  <a:pt x="0" y="0"/>
                </a:moveTo>
                <a:lnTo>
                  <a:pt x="7913883" y="0"/>
                </a:lnTo>
                <a:lnTo>
                  <a:pt x="7913883" y="7436664"/>
                </a:lnTo>
                <a:lnTo>
                  <a:pt x="0" y="7436664"/>
                </a:lnTo>
                <a:lnTo>
                  <a:pt x="0" y="0"/>
                </a:lnTo>
                <a:close/>
              </a:path>
            </a:pathLst>
          </a:custGeom>
          <a:blipFill>
            <a:blip r:embed="rId4"/>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4292225" y="-3559927"/>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4" name="Freeform 4"/>
          <p:cNvSpPr/>
          <p:nvPr/>
        </p:nvSpPr>
        <p:spPr>
          <a:xfrm>
            <a:off x="5162658" y="1624104"/>
            <a:ext cx="7962684" cy="7843244"/>
          </a:xfrm>
          <a:custGeom>
            <a:avLst/>
            <a:gdLst/>
            <a:ahLst/>
            <a:cxnLst/>
            <a:rect l="l" t="t" r="r" b="b"/>
            <a:pathLst>
              <a:path w="7962684" h="7843244">
                <a:moveTo>
                  <a:pt x="0" y="0"/>
                </a:moveTo>
                <a:lnTo>
                  <a:pt x="7962684" y="0"/>
                </a:lnTo>
                <a:lnTo>
                  <a:pt x="7962684" y="7843244"/>
                </a:lnTo>
                <a:lnTo>
                  <a:pt x="0" y="7843244"/>
                </a:lnTo>
                <a:lnTo>
                  <a:pt x="0" y="0"/>
                </a:lnTo>
                <a:close/>
              </a:path>
            </a:pathLst>
          </a:custGeom>
          <a:blipFill>
            <a:blip r:embed="rId4"/>
            <a:stretch>
              <a:fillRect/>
            </a:stretch>
          </a:blipFill>
        </p:spPr>
      </p:sp>
      <p:sp>
        <p:nvSpPr>
          <p:cNvPr id="5" name="TextBox 5"/>
          <p:cNvSpPr txBox="1"/>
          <p:nvPr/>
        </p:nvSpPr>
        <p:spPr>
          <a:xfrm>
            <a:off x="1301812" y="574675"/>
            <a:ext cx="15342134"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10. Estimate the revenue growth rate of 4-wheeler and 2-wheeler EVs in India for 2022 vs 2024 and 2023 vs 2024, assuming an average unit price - ₹85,000 (2-wheelers) and ₹ 15,00,000 (4-wheelers)</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29" t="-2059" r="-1029"/>
            </a:stretch>
          </a:blipFill>
        </p:spPr>
      </p:sp>
      <p:sp>
        <p:nvSpPr>
          <p:cNvPr id="3" name="TextBox 3"/>
          <p:cNvSpPr txBox="1"/>
          <p:nvPr/>
        </p:nvSpPr>
        <p:spPr>
          <a:xfrm>
            <a:off x="2599982" y="6255990"/>
            <a:ext cx="13088036" cy="2174875"/>
          </a:xfrm>
          <a:prstGeom prst="rect">
            <a:avLst/>
          </a:prstGeom>
        </p:spPr>
        <p:txBody>
          <a:bodyPr lIns="0" tIns="0" rIns="0" bIns="0" rtlCol="0" anchor="t">
            <a:spAutoFit/>
          </a:bodyPr>
          <a:lstStyle/>
          <a:p>
            <a:pPr marL="539746" lvl="1" indent="-269873" algn="l">
              <a:lnSpc>
                <a:spcPts val="3499"/>
              </a:lnSpc>
              <a:buFont typeface="Arial"/>
              <a:buChar char="•"/>
            </a:pPr>
            <a:r>
              <a:rPr lang="en-US" sz="2499" b="1">
                <a:solidFill>
                  <a:srgbClr val="FFFFFF"/>
                </a:solidFill>
                <a:latin typeface="Canva Sans Bold"/>
                <a:ea typeface="Canva Sans Bold"/>
                <a:cs typeface="Canva Sans Bold"/>
                <a:sym typeface="Canva Sans Bold"/>
              </a:rPr>
              <a:t>Here the highest growth rate in 2-Wheelers segment is 269.28% and in 4-Wheelers segment it is 367.79%. This is 2022 vs 2024 analysis.</a:t>
            </a:r>
          </a:p>
          <a:p>
            <a:pPr algn="l">
              <a:lnSpc>
                <a:spcPts val="3499"/>
              </a:lnSpc>
            </a:pPr>
            <a:endParaRPr lang="en-US" sz="2499" b="1">
              <a:solidFill>
                <a:srgbClr val="FFFFFF"/>
              </a:solidFill>
              <a:latin typeface="Canva Sans Bold"/>
              <a:ea typeface="Canva Sans Bold"/>
              <a:cs typeface="Canva Sans Bold"/>
              <a:sym typeface="Canva Sans Bold"/>
            </a:endParaRPr>
          </a:p>
          <a:p>
            <a:pPr marL="539746" lvl="1" indent="-269873" algn="l">
              <a:lnSpc>
                <a:spcPts val="3499"/>
              </a:lnSpc>
              <a:buFont typeface="Arial"/>
              <a:buChar char="•"/>
            </a:pPr>
            <a:r>
              <a:rPr lang="en-US" sz="2499" b="1">
                <a:solidFill>
                  <a:srgbClr val="FFFFFF"/>
                </a:solidFill>
                <a:latin typeface="Canva Sans Bold"/>
                <a:ea typeface="Canva Sans Bold"/>
                <a:cs typeface="Canva Sans Bold"/>
                <a:sym typeface="Canva Sans Bold"/>
              </a:rPr>
              <a:t>The rate are 28.13% for 2-Wheelers and 83.03% for 4-Wheelers segment. This is 2023 vs 2024 analysis.</a:t>
            </a:r>
          </a:p>
        </p:txBody>
      </p:sp>
      <p:sp>
        <p:nvSpPr>
          <p:cNvPr id="4" name="Freeform 4"/>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5" name="Freeform 5"/>
          <p:cNvSpPr/>
          <p:nvPr/>
        </p:nvSpPr>
        <p:spPr>
          <a:xfrm>
            <a:off x="4041300" y="2847969"/>
            <a:ext cx="10186349" cy="3008189"/>
          </a:xfrm>
          <a:custGeom>
            <a:avLst/>
            <a:gdLst/>
            <a:ahLst/>
            <a:cxnLst/>
            <a:rect l="l" t="t" r="r" b="b"/>
            <a:pathLst>
              <a:path w="10186349" h="3008189">
                <a:moveTo>
                  <a:pt x="0" y="0"/>
                </a:moveTo>
                <a:lnTo>
                  <a:pt x="10186350" y="0"/>
                </a:lnTo>
                <a:lnTo>
                  <a:pt x="10186350" y="3008189"/>
                </a:lnTo>
                <a:lnTo>
                  <a:pt x="0" y="3008189"/>
                </a:lnTo>
                <a:lnTo>
                  <a:pt x="0" y="0"/>
                </a:lnTo>
                <a:close/>
              </a:path>
            </a:pathLst>
          </a:custGeom>
          <a:blipFill>
            <a:blip r:embed="rId4"/>
            <a:stretch>
              <a:fillRect/>
            </a:stretch>
          </a:blipFill>
        </p:spPr>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3131449" y="6276553"/>
            <a:ext cx="1906143" cy="608833"/>
          </a:xfrm>
          <a:custGeom>
            <a:avLst/>
            <a:gdLst/>
            <a:ahLst/>
            <a:cxnLst/>
            <a:rect l="l" t="t" r="r" b="b"/>
            <a:pathLst>
              <a:path w="1906143" h="608833">
                <a:moveTo>
                  <a:pt x="1906144" y="0"/>
                </a:moveTo>
                <a:lnTo>
                  <a:pt x="0" y="0"/>
                </a:lnTo>
                <a:lnTo>
                  <a:pt x="0" y="608833"/>
                </a:lnTo>
                <a:lnTo>
                  <a:pt x="1906144" y="608833"/>
                </a:lnTo>
                <a:lnTo>
                  <a:pt x="190614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280991" y="4294586"/>
            <a:ext cx="563162" cy="113656"/>
          </a:xfrm>
          <a:custGeom>
            <a:avLst/>
            <a:gdLst/>
            <a:ahLst/>
            <a:cxnLst/>
            <a:rect l="l" t="t" r="r" b="b"/>
            <a:pathLst>
              <a:path w="563162" h="113656">
                <a:moveTo>
                  <a:pt x="0" y="0"/>
                </a:moveTo>
                <a:lnTo>
                  <a:pt x="563162" y="0"/>
                </a:lnTo>
                <a:lnTo>
                  <a:pt x="563162" y="113656"/>
                </a:lnTo>
                <a:lnTo>
                  <a:pt x="0" y="113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a:off x="13280991" y="3399058"/>
            <a:ext cx="1909099" cy="609777"/>
          </a:xfrm>
          <a:custGeom>
            <a:avLst/>
            <a:gdLst/>
            <a:ahLst/>
            <a:cxnLst/>
            <a:rect l="l" t="t" r="r" b="b"/>
            <a:pathLst>
              <a:path w="1909099" h="609777">
                <a:moveTo>
                  <a:pt x="1909099" y="0"/>
                </a:moveTo>
                <a:lnTo>
                  <a:pt x="0" y="0"/>
                </a:lnTo>
                <a:lnTo>
                  <a:pt x="0" y="609778"/>
                </a:lnTo>
                <a:lnTo>
                  <a:pt x="1909099" y="609778"/>
                </a:lnTo>
                <a:lnTo>
                  <a:pt x="190909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4304669" y="5806610"/>
            <a:ext cx="732924" cy="90247"/>
            <a:chOff x="0" y="0"/>
            <a:chExt cx="193033" cy="23769"/>
          </a:xfrm>
        </p:grpSpPr>
        <p:sp>
          <p:nvSpPr>
            <p:cNvPr id="7" name="Freeform 7"/>
            <p:cNvSpPr/>
            <p:nvPr/>
          </p:nvSpPr>
          <p:spPr>
            <a:xfrm>
              <a:off x="0" y="0"/>
              <a:ext cx="193033" cy="23769"/>
            </a:xfrm>
            <a:custGeom>
              <a:avLst/>
              <a:gdLst/>
              <a:ahLst/>
              <a:cxnLst/>
              <a:rect l="l" t="t" r="r" b="b"/>
              <a:pathLst>
                <a:path w="193033" h="23769">
                  <a:moveTo>
                    <a:pt x="0" y="0"/>
                  </a:moveTo>
                  <a:lnTo>
                    <a:pt x="193033" y="0"/>
                  </a:lnTo>
                  <a:lnTo>
                    <a:pt x="193033" y="23769"/>
                  </a:lnTo>
                  <a:lnTo>
                    <a:pt x="0" y="23769"/>
                  </a:lnTo>
                  <a:close/>
                </a:path>
              </a:pathLst>
            </a:custGeom>
            <a:solidFill>
              <a:srgbClr val="5271FF"/>
            </a:solidFill>
          </p:spPr>
        </p:sp>
        <p:sp>
          <p:nvSpPr>
            <p:cNvPr id="8" name="TextBox 8"/>
            <p:cNvSpPr txBox="1"/>
            <p:nvPr/>
          </p:nvSpPr>
          <p:spPr>
            <a:xfrm>
              <a:off x="0" y="38100"/>
              <a:ext cx="193033" cy="23769"/>
            </a:xfrm>
            <a:prstGeom prst="rect">
              <a:avLst/>
            </a:prstGeom>
          </p:spPr>
          <p:txBody>
            <a:bodyPr lIns="50800" tIns="50800" rIns="50800" bIns="50800" rtlCol="0" anchor="ctr"/>
            <a:lstStyle/>
            <a:p>
              <a:pPr algn="ctr">
                <a:lnSpc>
                  <a:spcPts val="1332"/>
                </a:lnSpc>
              </a:pPr>
              <a:endParaRPr/>
            </a:p>
          </p:txBody>
        </p:sp>
      </p:grpSp>
      <p:sp>
        <p:nvSpPr>
          <p:cNvPr id="9" name="TextBox 9"/>
          <p:cNvSpPr txBox="1"/>
          <p:nvPr/>
        </p:nvSpPr>
        <p:spPr>
          <a:xfrm>
            <a:off x="2536876" y="4646274"/>
            <a:ext cx="13088036" cy="422275"/>
          </a:xfrm>
          <a:prstGeom prst="rect">
            <a:avLst/>
          </a:prstGeom>
        </p:spPr>
        <p:txBody>
          <a:bodyPr lIns="0" tIns="0" rIns="0" bIns="0" rtlCol="0" anchor="t">
            <a:spAutoFit/>
          </a:bodyPr>
          <a:lstStyle/>
          <a:p>
            <a:pPr algn="l">
              <a:lnSpc>
                <a:spcPts val="3499"/>
              </a:lnSpc>
            </a:pPr>
            <a:endParaRPr/>
          </a:p>
        </p:txBody>
      </p:sp>
      <p:sp>
        <p:nvSpPr>
          <p:cNvPr id="10" name="TextBox 10"/>
          <p:cNvSpPr txBox="1"/>
          <p:nvPr/>
        </p:nvSpPr>
        <p:spPr>
          <a:xfrm>
            <a:off x="4323999" y="4576264"/>
            <a:ext cx="9911542" cy="854076"/>
          </a:xfrm>
          <a:prstGeom prst="rect">
            <a:avLst/>
          </a:prstGeom>
        </p:spPr>
        <p:txBody>
          <a:bodyPr lIns="0" tIns="0" rIns="0" bIns="0" rtlCol="0" anchor="t">
            <a:spAutoFit/>
          </a:bodyPr>
          <a:lstStyle/>
          <a:p>
            <a:pPr algn="l">
              <a:lnSpc>
                <a:spcPts val="6999"/>
              </a:lnSpc>
            </a:pPr>
            <a:r>
              <a:rPr lang="en-US" sz="4999" b="1">
                <a:solidFill>
                  <a:srgbClr val="5271FF"/>
                </a:solidFill>
                <a:latin typeface="Canva Sans Bold"/>
                <a:ea typeface="Canva Sans Bold"/>
                <a:cs typeface="Canva Sans Bold"/>
                <a:sym typeface="Canva Sans Bold"/>
              </a:rPr>
              <a:t>Secondary Research Questions</a:t>
            </a:r>
          </a:p>
        </p:txBody>
      </p:sp>
      <p:sp>
        <p:nvSpPr>
          <p:cNvPr id="11" name="Freeform 11"/>
          <p:cNvSpPr/>
          <p:nvPr/>
        </p:nvSpPr>
        <p:spPr>
          <a:xfrm rot="1133710">
            <a:off x="7645293" y="5728238"/>
            <a:ext cx="8225491" cy="8229600"/>
          </a:xfrm>
          <a:custGeom>
            <a:avLst/>
            <a:gdLst/>
            <a:ahLst/>
            <a:cxnLst/>
            <a:rect l="l" t="t" r="r" b="b"/>
            <a:pathLst>
              <a:path w="8225491" h="8229600">
                <a:moveTo>
                  <a:pt x="0" y="0"/>
                </a:moveTo>
                <a:lnTo>
                  <a:pt x="8225491" y="0"/>
                </a:lnTo>
                <a:lnTo>
                  <a:pt x="8225491" y="8229600"/>
                </a:lnTo>
                <a:lnTo>
                  <a:pt x="0" y="8229600"/>
                </a:lnTo>
                <a:lnTo>
                  <a:pt x="0" y="0"/>
                </a:lnTo>
                <a:close/>
              </a:path>
            </a:pathLst>
          </a:custGeom>
          <a:blipFill>
            <a:blip r:embed="rId7"/>
            <a:stretch>
              <a:fillRect/>
            </a:stretch>
          </a:blipFill>
        </p:spPr>
      </p:sp>
      <p:sp>
        <p:nvSpPr>
          <p:cNvPr id="12" name="Freeform 12"/>
          <p:cNvSpPr/>
          <p:nvPr/>
        </p:nvSpPr>
        <p:spPr>
          <a:xfrm rot="1133710">
            <a:off x="1276226" y="-4931485"/>
            <a:ext cx="8225491" cy="8229600"/>
          </a:xfrm>
          <a:custGeom>
            <a:avLst/>
            <a:gdLst/>
            <a:ahLst/>
            <a:cxnLst/>
            <a:rect l="l" t="t" r="r" b="b"/>
            <a:pathLst>
              <a:path w="8225491" h="8229600">
                <a:moveTo>
                  <a:pt x="0" y="0"/>
                </a:moveTo>
                <a:lnTo>
                  <a:pt x="8225492" y="0"/>
                </a:lnTo>
                <a:lnTo>
                  <a:pt x="8225492" y="8229600"/>
                </a:lnTo>
                <a:lnTo>
                  <a:pt x="0" y="8229600"/>
                </a:lnTo>
                <a:lnTo>
                  <a:pt x="0" y="0"/>
                </a:lnTo>
                <a:close/>
              </a:path>
            </a:pathLst>
          </a:custGeom>
          <a:blipFill>
            <a:blip r:embed="rId7"/>
            <a:stretch>
              <a:fillRect/>
            </a:stretch>
          </a:blipFill>
        </p:spPr>
      </p:sp>
      <p:sp>
        <p:nvSpPr>
          <p:cNvPr id="13" name="Freeform 13"/>
          <p:cNvSpPr/>
          <p:nvPr/>
        </p:nvSpPr>
        <p:spPr>
          <a:xfrm rot="2354384">
            <a:off x="11489640" y="-4698836"/>
            <a:ext cx="5491802" cy="6646029"/>
          </a:xfrm>
          <a:custGeom>
            <a:avLst/>
            <a:gdLst/>
            <a:ahLst/>
            <a:cxnLst/>
            <a:rect l="l" t="t" r="r" b="b"/>
            <a:pathLst>
              <a:path w="5491802" h="6646029">
                <a:moveTo>
                  <a:pt x="0" y="0"/>
                </a:moveTo>
                <a:lnTo>
                  <a:pt x="5491801" y="0"/>
                </a:lnTo>
                <a:lnTo>
                  <a:pt x="5491801" y="6646029"/>
                </a:lnTo>
                <a:lnTo>
                  <a:pt x="0" y="6646029"/>
                </a:lnTo>
                <a:lnTo>
                  <a:pt x="0" y="0"/>
                </a:lnTo>
                <a:close/>
              </a:path>
            </a:pathLst>
          </a:custGeom>
          <a:blipFill>
            <a:blip r:embed="rId8"/>
            <a:stretch>
              <a:fillRect/>
            </a:stretch>
          </a:blipFill>
        </p:spPr>
      </p:sp>
      <p:sp>
        <p:nvSpPr>
          <p:cNvPr id="14" name="TextBox 14"/>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4292225" y="-331637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4" name="Freeform 4"/>
          <p:cNvSpPr/>
          <p:nvPr/>
        </p:nvSpPr>
        <p:spPr>
          <a:xfrm>
            <a:off x="1718729" y="2118708"/>
            <a:ext cx="14850542" cy="6049585"/>
          </a:xfrm>
          <a:custGeom>
            <a:avLst/>
            <a:gdLst/>
            <a:ahLst/>
            <a:cxnLst/>
            <a:rect l="l" t="t" r="r" b="b"/>
            <a:pathLst>
              <a:path w="14850542" h="6049585">
                <a:moveTo>
                  <a:pt x="0" y="0"/>
                </a:moveTo>
                <a:lnTo>
                  <a:pt x="14850542" y="0"/>
                </a:lnTo>
                <a:lnTo>
                  <a:pt x="14850542" y="6049584"/>
                </a:lnTo>
                <a:lnTo>
                  <a:pt x="0" y="6049584"/>
                </a:lnTo>
                <a:lnTo>
                  <a:pt x="0" y="0"/>
                </a:lnTo>
                <a:close/>
              </a:path>
            </a:pathLst>
          </a:custGeom>
          <a:blipFill>
            <a:blip r:embed="rId4"/>
            <a:stretch>
              <a:fillRect b="-340"/>
            </a:stretch>
          </a:blipFill>
        </p:spPr>
      </p:sp>
      <p:sp>
        <p:nvSpPr>
          <p:cNvPr id="5" name="TextBox 5"/>
          <p:cNvSpPr txBox="1"/>
          <p:nvPr/>
        </p:nvSpPr>
        <p:spPr>
          <a:xfrm>
            <a:off x="2253674" y="606425"/>
            <a:ext cx="13780652"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1.What are the primary reasons for customers choosing 4-wheeler EV in 2023 and 2024?</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a:grpSpLocks noChangeAspect="1"/>
          </p:cNvGrpSpPr>
          <p:nvPr/>
        </p:nvGrpSpPr>
        <p:grpSpPr>
          <a:xfrm>
            <a:off x="-6124219" y="-258890"/>
            <a:ext cx="15430157" cy="10545890"/>
            <a:chOff x="0" y="0"/>
            <a:chExt cx="5508856" cy="3765081"/>
          </a:xfrm>
        </p:grpSpPr>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5" name="Freeform 5"/>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3"/>
              <a:stretch>
                <a:fillRect l="-1291" r="-1291"/>
              </a:stretch>
            </a:blipFill>
          </p:spPr>
        </p:sp>
      </p:grpSp>
      <p:sp>
        <p:nvSpPr>
          <p:cNvPr id="6" name="TextBox 6"/>
          <p:cNvSpPr txBox="1"/>
          <p:nvPr/>
        </p:nvSpPr>
        <p:spPr>
          <a:xfrm>
            <a:off x="14908277" y="9856660"/>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
        <p:nvSpPr>
          <p:cNvPr id="7" name="TextBox 7"/>
          <p:cNvSpPr txBox="1"/>
          <p:nvPr/>
        </p:nvSpPr>
        <p:spPr>
          <a:xfrm>
            <a:off x="9401175" y="2546135"/>
            <a:ext cx="6854228" cy="6172200"/>
          </a:xfrm>
          <a:prstGeom prst="rect">
            <a:avLst/>
          </a:prstGeom>
        </p:spPr>
        <p:txBody>
          <a:bodyPr lIns="0" tIns="0" rIns="0" bIns="0" rtlCol="0" anchor="t">
            <a:spAutoFit/>
          </a:bodyPr>
          <a:lstStyle/>
          <a:p>
            <a:pPr marL="539753" lvl="1" indent="-269876" algn="l">
              <a:lnSpc>
                <a:spcPts val="3750"/>
              </a:lnSpc>
              <a:buFont typeface="Arial"/>
              <a:buChar char="•"/>
            </a:pPr>
            <a:r>
              <a:rPr lang="en-US" sz="2500" b="1">
                <a:solidFill>
                  <a:srgbClr val="5271FF"/>
                </a:solidFill>
                <a:latin typeface="Canva Sans Bold"/>
                <a:ea typeface="Canva Sans Bold"/>
                <a:cs typeface="Canva Sans Bold"/>
                <a:sym typeface="Canva Sans Bold"/>
              </a:rPr>
              <a:t>USA-based EV Leader  – Specializes in electric and hybrid vehicles.</a:t>
            </a:r>
          </a:p>
          <a:p>
            <a:pPr algn="l">
              <a:lnSpc>
                <a:spcPts val="3750"/>
              </a:lnSpc>
            </a:pPr>
            <a:endParaRPr lang="en-US" sz="2500" b="1">
              <a:solidFill>
                <a:srgbClr val="5271FF"/>
              </a:solidFill>
              <a:latin typeface="Canva Sans Bold"/>
              <a:ea typeface="Canva Sans Bold"/>
              <a:cs typeface="Canva Sans Bold"/>
              <a:sym typeface="Canva Sans Bold"/>
            </a:endParaRPr>
          </a:p>
          <a:p>
            <a:pPr marL="539753" lvl="1" indent="-269876" algn="l">
              <a:lnSpc>
                <a:spcPts val="3750"/>
              </a:lnSpc>
              <a:buFont typeface="Arial"/>
              <a:buChar char="•"/>
            </a:pPr>
            <a:r>
              <a:rPr lang="en-US" sz="2500" b="1">
                <a:solidFill>
                  <a:srgbClr val="5271FF"/>
                </a:solidFill>
                <a:latin typeface="Canva Sans Bold"/>
                <a:ea typeface="Canva Sans Bold"/>
                <a:cs typeface="Canva Sans Bold"/>
                <a:sym typeface="Canva Sans Bold"/>
              </a:rPr>
              <a:t>Strong Market Presence – Achieved 25% market share in North America over the last 5 years.</a:t>
            </a:r>
          </a:p>
          <a:p>
            <a:pPr algn="l">
              <a:lnSpc>
                <a:spcPts val="3750"/>
              </a:lnSpc>
            </a:pPr>
            <a:endParaRPr lang="en-US" sz="2500" b="1">
              <a:solidFill>
                <a:srgbClr val="5271FF"/>
              </a:solidFill>
              <a:latin typeface="Canva Sans Bold"/>
              <a:ea typeface="Canva Sans Bold"/>
              <a:cs typeface="Canva Sans Bold"/>
              <a:sym typeface="Canva Sans Bold"/>
            </a:endParaRPr>
          </a:p>
          <a:p>
            <a:pPr marL="539753" lvl="1" indent="-269876" algn="l">
              <a:lnSpc>
                <a:spcPts val="3750"/>
              </a:lnSpc>
              <a:buFont typeface="Arial"/>
              <a:buChar char="•"/>
            </a:pPr>
            <a:r>
              <a:rPr lang="en-US" sz="2500" b="1">
                <a:solidFill>
                  <a:srgbClr val="5271FF"/>
                </a:solidFill>
                <a:latin typeface="Canva Sans Bold"/>
                <a:ea typeface="Canva Sans Bold"/>
                <a:cs typeface="Canva Sans Bold"/>
                <a:sym typeface="Canva Sans Bold"/>
              </a:rPr>
              <a:t>Eco Friendly Focus – Committed to reliable and sustainable mobility.</a:t>
            </a:r>
          </a:p>
          <a:p>
            <a:pPr algn="l">
              <a:lnSpc>
                <a:spcPts val="3750"/>
              </a:lnSpc>
            </a:pPr>
            <a:endParaRPr lang="en-US" sz="2500" b="1">
              <a:solidFill>
                <a:srgbClr val="5271FF"/>
              </a:solidFill>
              <a:latin typeface="Canva Sans Bold"/>
              <a:ea typeface="Canva Sans Bold"/>
              <a:cs typeface="Canva Sans Bold"/>
              <a:sym typeface="Canva Sans Bold"/>
            </a:endParaRPr>
          </a:p>
          <a:p>
            <a:pPr marL="539753" lvl="1" indent="-269876" algn="l">
              <a:lnSpc>
                <a:spcPts val="3750"/>
              </a:lnSpc>
              <a:buFont typeface="Arial"/>
              <a:buChar char="•"/>
            </a:pPr>
            <a:r>
              <a:rPr lang="en-US" sz="2500" b="1">
                <a:solidFill>
                  <a:srgbClr val="5271FF"/>
                </a:solidFill>
                <a:latin typeface="Canva Sans Bold"/>
                <a:ea typeface="Canva Sans Bold"/>
                <a:cs typeface="Canva Sans Bold"/>
                <a:sym typeface="Canva Sans Bold"/>
              </a:rPr>
              <a:t>Global Expansion Plans – Aims to grow internationally with a customer-centric approach.</a:t>
            </a:r>
          </a:p>
        </p:txBody>
      </p:sp>
      <p:sp>
        <p:nvSpPr>
          <p:cNvPr id="8" name="TextBox 8"/>
          <p:cNvSpPr txBox="1"/>
          <p:nvPr/>
        </p:nvSpPr>
        <p:spPr>
          <a:xfrm>
            <a:off x="10381426" y="1586650"/>
            <a:ext cx="4893725" cy="679451"/>
          </a:xfrm>
          <a:prstGeom prst="rect">
            <a:avLst/>
          </a:prstGeom>
        </p:spPr>
        <p:txBody>
          <a:bodyPr lIns="0" tIns="0" rIns="0" bIns="0" rtlCol="0" anchor="t">
            <a:spAutoFit/>
          </a:bodyPr>
          <a:lstStyle/>
          <a:p>
            <a:pPr algn="l">
              <a:lnSpc>
                <a:spcPts val="5599"/>
              </a:lnSpc>
            </a:pPr>
            <a:r>
              <a:rPr lang="en-US" sz="3999" b="1">
                <a:solidFill>
                  <a:srgbClr val="5271FF"/>
                </a:solidFill>
                <a:latin typeface="Canva Sans Bold"/>
                <a:ea typeface="Canva Sans Bold"/>
                <a:cs typeface="Canva Sans Bold"/>
                <a:sym typeface="Canva Sans Bold"/>
              </a:rPr>
              <a:t>About AtliQ Motors</a:t>
            </a:r>
          </a:p>
        </p:txBody>
      </p:sp>
      <p:sp>
        <p:nvSpPr>
          <p:cNvPr id="9" name="Freeform 9"/>
          <p:cNvSpPr/>
          <p:nvPr/>
        </p:nvSpPr>
        <p:spPr>
          <a:xfrm>
            <a:off x="10133953" y="9486246"/>
            <a:ext cx="6079564" cy="6537165"/>
          </a:xfrm>
          <a:custGeom>
            <a:avLst/>
            <a:gdLst/>
            <a:ahLst/>
            <a:cxnLst/>
            <a:rect l="l" t="t" r="r" b="b"/>
            <a:pathLst>
              <a:path w="6079564" h="6537165">
                <a:moveTo>
                  <a:pt x="0" y="0"/>
                </a:moveTo>
                <a:lnTo>
                  <a:pt x="6079564" y="0"/>
                </a:lnTo>
                <a:lnTo>
                  <a:pt x="6079564" y="6537165"/>
                </a:lnTo>
                <a:lnTo>
                  <a:pt x="0" y="6537165"/>
                </a:lnTo>
                <a:lnTo>
                  <a:pt x="0" y="0"/>
                </a:lnTo>
                <a:close/>
              </a:path>
            </a:pathLst>
          </a:custGeom>
          <a:blipFill>
            <a:blip r:embed="rId4"/>
            <a:stretch>
              <a:fillRect/>
            </a:stretch>
          </a:blipFill>
        </p:spPr>
      </p:sp>
      <p:sp>
        <p:nvSpPr>
          <p:cNvPr id="10" name="Freeform 10"/>
          <p:cNvSpPr/>
          <p:nvPr/>
        </p:nvSpPr>
        <p:spPr>
          <a:xfrm rot="546892">
            <a:off x="4519956" y="-3662405"/>
            <a:ext cx="6467754" cy="5450428"/>
          </a:xfrm>
          <a:custGeom>
            <a:avLst/>
            <a:gdLst/>
            <a:ahLst/>
            <a:cxnLst/>
            <a:rect l="l" t="t" r="r" b="b"/>
            <a:pathLst>
              <a:path w="6467754" h="5450428">
                <a:moveTo>
                  <a:pt x="0" y="0"/>
                </a:moveTo>
                <a:lnTo>
                  <a:pt x="6467754" y="0"/>
                </a:lnTo>
                <a:lnTo>
                  <a:pt x="6467754" y="5450428"/>
                </a:lnTo>
                <a:lnTo>
                  <a:pt x="0" y="5450428"/>
                </a:lnTo>
                <a:lnTo>
                  <a:pt x="0" y="0"/>
                </a:lnTo>
                <a:close/>
              </a:path>
            </a:pathLst>
          </a:custGeom>
          <a:blipFill>
            <a:blip r:embed="rId5"/>
            <a:stretch>
              <a:fillRect l="-8318" r="-8318"/>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4848369" y="-3021098"/>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4" name="Freeform 4"/>
          <p:cNvSpPr/>
          <p:nvPr/>
        </p:nvSpPr>
        <p:spPr>
          <a:xfrm>
            <a:off x="1644118" y="1885706"/>
            <a:ext cx="14999764" cy="7106138"/>
          </a:xfrm>
          <a:custGeom>
            <a:avLst/>
            <a:gdLst/>
            <a:ahLst/>
            <a:cxnLst/>
            <a:rect l="l" t="t" r="r" b="b"/>
            <a:pathLst>
              <a:path w="14999764" h="7106138">
                <a:moveTo>
                  <a:pt x="0" y="0"/>
                </a:moveTo>
                <a:lnTo>
                  <a:pt x="14999764" y="0"/>
                </a:lnTo>
                <a:lnTo>
                  <a:pt x="14999764" y="7106138"/>
                </a:lnTo>
                <a:lnTo>
                  <a:pt x="0" y="7106138"/>
                </a:lnTo>
                <a:lnTo>
                  <a:pt x="0" y="0"/>
                </a:lnTo>
                <a:close/>
              </a:path>
            </a:pathLst>
          </a:custGeom>
          <a:blipFill>
            <a:blip r:embed="rId4"/>
            <a:stretch>
              <a:fillRect/>
            </a:stretch>
          </a:blipFill>
        </p:spPr>
      </p:sp>
      <p:sp>
        <p:nvSpPr>
          <p:cNvPr id="5" name="TextBox 5"/>
          <p:cNvSpPr txBox="1"/>
          <p:nvPr/>
        </p:nvSpPr>
        <p:spPr>
          <a:xfrm>
            <a:off x="1761700" y="471115"/>
            <a:ext cx="14764599"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2. How do government incentives and subsidies impact the adoption rates of 2-wheelers and 4-wheelers? Which states in India provided most subsidies?</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4" name="Freeform 4"/>
          <p:cNvSpPr/>
          <p:nvPr/>
        </p:nvSpPr>
        <p:spPr>
          <a:xfrm>
            <a:off x="2029961" y="1622050"/>
            <a:ext cx="14228079" cy="7042899"/>
          </a:xfrm>
          <a:custGeom>
            <a:avLst/>
            <a:gdLst/>
            <a:ahLst/>
            <a:cxnLst/>
            <a:rect l="l" t="t" r="r" b="b"/>
            <a:pathLst>
              <a:path w="14228079" h="7042899">
                <a:moveTo>
                  <a:pt x="0" y="0"/>
                </a:moveTo>
                <a:lnTo>
                  <a:pt x="14228078" y="0"/>
                </a:lnTo>
                <a:lnTo>
                  <a:pt x="14228078" y="7042900"/>
                </a:lnTo>
                <a:lnTo>
                  <a:pt x="0" y="7042900"/>
                </a:lnTo>
                <a:lnTo>
                  <a:pt x="0" y="0"/>
                </a:lnTo>
                <a:close/>
              </a:path>
            </a:pathLst>
          </a:custGeom>
          <a:blipFill>
            <a:blip r:embed="rId4"/>
            <a:stretch>
              <a:fillRect/>
            </a:stretch>
          </a:blipFill>
        </p:spPr>
      </p:sp>
      <p:sp>
        <p:nvSpPr>
          <p:cNvPr id="5" name="TextBox 5"/>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4295829" y="-331637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4" name="Freeform 4"/>
          <p:cNvSpPr/>
          <p:nvPr/>
        </p:nvSpPr>
        <p:spPr>
          <a:xfrm>
            <a:off x="1942947" y="1971745"/>
            <a:ext cx="14402107" cy="7381080"/>
          </a:xfrm>
          <a:custGeom>
            <a:avLst/>
            <a:gdLst/>
            <a:ahLst/>
            <a:cxnLst/>
            <a:rect l="l" t="t" r="r" b="b"/>
            <a:pathLst>
              <a:path w="14402107" h="7381080">
                <a:moveTo>
                  <a:pt x="0" y="0"/>
                </a:moveTo>
                <a:lnTo>
                  <a:pt x="14402106" y="0"/>
                </a:lnTo>
                <a:lnTo>
                  <a:pt x="14402106" y="7381080"/>
                </a:lnTo>
                <a:lnTo>
                  <a:pt x="0" y="7381080"/>
                </a:lnTo>
                <a:lnTo>
                  <a:pt x="0" y="0"/>
                </a:lnTo>
                <a:close/>
              </a:path>
            </a:pathLst>
          </a:custGeom>
          <a:blipFill>
            <a:blip r:embed="rId4"/>
            <a:stretch>
              <a:fillRect/>
            </a:stretch>
          </a:blipFill>
        </p:spPr>
      </p:sp>
      <p:sp>
        <p:nvSpPr>
          <p:cNvPr id="5" name="TextBox 5"/>
          <p:cNvSpPr txBox="1"/>
          <p:nvPr/>
        </p:nvSpPr>
        <p:spPr>
          <a:xfrm>
            <a:off x="1761700" y="606425"/>
            <a:ext cx="14764599"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3. How does the availability of charging stations infrastructure correlate with the EV sales and penetration rates in the top 5 states?</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5962323" y="-2263989"/>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4" name="Freeform 4"/>
          <p:cNvSpPr/>
          <p:nvPr/>
        </p:nvSpPr>
        <p:spPr>
          <a:xfrm>
            <a:off x="1028700" y="2050436"/>
            <a:ext cx="16230600" cy="7223698"/>
          </a:xfrm>
          <a:custGeom>
            <a:avLst/>
            <a:gdLst/>
            <a:ahLst/>
            <a:cxnLst/>
            <a:rect l="l" t="t" r="r" b="b"/>
            <a:pathLst>
              <a:path w="16230600" h="7223698">
                <a:moveTo>
                  <a:pt x="0" y="0"/>
                </a:moveTo>
                <a:lnTo>
                  <a:pt x="16230600" y="0"/>
                </a:lnTo>
                <a:lnTo>
                  <a:pt x="16230600" y="7223698"/>
                </a:lnTo>
                <a:lnTo>
                  <a:pt x="0" y="7223698"/>
                </a:lnTo>
                <a:lnTo>
                  <a:pt x="0" y="0"/>
                </a:lnTo>
                <a:close/>
              </a:path>
            </a:pathLst>
          </a:custGeom>
          <a:blipFill>
            <a:blip r:embed="rId4"/>
            <a:stretch>
              <a:fillRect r="-864"/>
            </a:stretch>
          </a:blipFill>
        </p:spPr>
      </p:sp>
      <p:sp>
        <p:nvSpPr>
          <p:cNvPr id="5" name="TextBox 5"/>
          <p:cNvSpPr txBox="1"/>
          <p:nvPr/>
        </p:nvSpPr>
        <p:spPr>
          <a:xfrm>
            <a:off x="1761700" y="606425"/>
            <a:ext cx="14764599"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4. Who should be the brand ambassador if AtliQ Motors launches their EV/Hybrid vehicles in India and why?</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3415228" y="-3886717"/>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3"/>
            <a:stretch>
              <a:fillRect/>
            </a:stretch>
          </a:blipFill>
        </p:spPr>
      </p:sp>
      <p:sp>
        <p:nvSpPr>
          <p:cNvPr id="4" name="Freeform 4"/>
          <p:cNvSpPr/>
          <p:nvPr/>
        </p:nvSpPr>
        <p:spPr>
          <a:xfrm>
            <a:off x="1179674" y="2097145"/>
            <a:ext cx="15928651" cy="6092709"/>
          </a:xfrm>
          <a:custGeom>
            <a:avLst/>
            <a:gdLst/>
            <a:ahLst/>
            <a:cxnLst/>
            <a:rect l="l" t="t" r="r" b="b"/>
            <a:pathLst>
              <a:path w="15928651" h="6092709">
                <a:moveTo>
                  <a:pt x="0" y="0"/>
                </a:moveTo>
                <a:lnTo>
                  <a:pt x="15928652" y="0"/>
                </a:lnTo>
                <a:lnTo>
                  <a:pt x="15928652" y="6092710"/>
                </a:lnTo>
                <a:lnTo>
                  <a:pt x="0" y="6092710"/>
                </a:lnTo>
                <a:lnTo>
                  <a:pt x="0" y="0"/>
                </a:lnTo>
                <a:close/>
              </a:path>
            </a:pathLst>
          </a:custGeom>
          <a:blipFill>
            <a:blip r:embed="rId4"/>
            <a:stretch>
              <a:fillRect/>
            </a:stretch>
          </a:blipFill>
        </p:spPr>
      </p:sp>
      <p:sp>
        <p:nvSpPr>
          <p:cNvPr id="5" name="TextBox 5"/>
          <p:cNvSpPr txBox="1"/>
          <p:nvPr/>
        </p:nvSpPr>
        <p:spPr>
          <a:xfrm>
            <a:off x="1761700" y="606425"/>
            <a:ext cx="14764599"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5. Which state in India is ideal to start the manufacturing unit? (Based on subsidies provided, ease of doing business, stability in governance etc.)</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2575252"/>
            <a:ext cx="16184993" cy="3733308"/>
          </a:xfrm>
          <a:custGeom>
            <a:avLst/>
            <a:gdLst/>
            <a:ahLst/>
            <a:cxnLst/>
            <a:rect l="l" t="t" r="r" b="b"/>
            <a:pathLst>
              <a:path w="16184993" h="3733308">
                <a:moveTo>
                  <a:pt x="0" y="0"/>
                </a:moveTo>
                <a:lnTo>
                  <a:pt x="16184993" y="0"/>
                </a:lnTo>
                <a:lnTo>
                  <a:pt x="16184993" y="3733308"/>
                </a:lnTo>
                <a:lnTo>
                  <a:pt x="0" y="3733308"/>
                </a:lnTo>
                <a:lnTo>
                  <a:pt x="0" y="0"/>
                </a:lnTo>
                <a:close/>
              </a:path>
            </a:pathLst>
          </a:custGeom>
          <a:blipFill>
            <a:blip r:embed="rId3"/>
            <a:stretch>
              <a:fillRect t="-44690"/>
            </a:stretch>
          </a:blipFill>
        </p:spPr>
      </p:sp>
      <p:sp>
        <p:nvSpPr>
          <p:cNvPr id="4" name="Freeform 4"/>
          <p:cNvSpPr/>
          <p:nvPr/>
        </p:nvSpPr>
        <p:spPr>
          <a:xfrm rot="1133710">
            <a:off x="-5554245" y="-2453576"/>
            <a:ext cx="7450605" cy="7454326"/>
          </a:xfrm>
          <a:custGeom>
            <a:avLst/>
            <a:gdLst/>
            <a:ahLst/>
            <a:cxnLst/>
            <a:rect l="l" t="t" r="r" b="b"/>
            <a:pathLst>
              <a:path w="7450605" h="7454326">
                <a:moveTo>
                  <a:pt x="0" y="0"/>
                </a:moveTo>
                <a:lnTo>
                  <a:pt x="7450605" y="0"/>
                </a:lnTo>
                <a:lnTo>
                  <a:pt x="7450605" y="7454327"/>
                </a:lnTo>
                <a:lnTo>
                  <a:pt x="0" y="7454327"/>
                </a:lnTo>
                <a:lnTo>
                  <a:pt x="0" y="0"/>
                </a:lnTo>
                <a:close/>
              </a:path>
            </a:pathLst>
          </a:custGeom>
          <a:blipFill>
            <a:blip r:embed="rId4"/>
            <a:stretch>
              <a:fillRect/>
            </a:stretch>
          </a:blipFill>
        </p:spPr>
      </p:sp>
      <p:sp>
        <p:nvSpPr>
          <p:cNvPr id="5" name="TextBox 5"/>
          <p:cNvSpPr txBox="1"/>
          <p:nvPr/>
        </p:nvSpPr>
        <p:spPr>
          <a:xfrm>
            <a:off x="5194822" y="606425"/>
            <a:ext cx="7898355"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6. Your top 3 recommendations for AtliQ Motors</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3601369" y="6632698"/>
            <a:ext cx="1906143" cy="608833"/>
          </a:xfrm>
          <a:custGeom>
            <a:avLst/>
            <a:gdLst/>
            <a:ahLst/>
            <a:cxnLst/>
            <a:rect l="l" t="t" r="r" b="b"/>
            <a:pathLst>
              <a:path w="1906143" h="608833">
                <a:moveTo>
                  <a:pt x="1906143" y="0"/>
                </a:moveTo>
                <a:lnTo>
                  <a:pt x="0" y="0"/>
                </a:lnTo>
                <a:lnTo>
                  <a:pt x="0" y="608833"/>
                </a:lnTo>
                <a:lnTo>
                  <a:pt x="1906143" y="608833"/>
                </a:lnTo>
                <a:lnTo>
                  <a:pt x="19061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796437" y="4418444"/>
            <a:ext cx="563162" cy="113656"/>
          </a:xfrm>
          <a:custGeom>
            <a:avLst/>
            <a:gdLst/>
            <a:ahLst/>
            <a:cxnLst/>
            <a:rect l="l" t="t" r="r" b="b"/>
            <a:pathLst>
              <a:path w="563162" h="113656">
                <a:moveTo>
                  <a:pt x="0" y="0"/>
                </a:moveTo>
                <a:lnTo>
                  <a:pt x="563162" y="0"/>
                </a:lnTo>
                <a:lnTo>
                  <a:pt x="563162" y="113656"/>
                </a:lnTo>
                <a:lnTo>
                  <a:pt x="0" y="113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a:off x="12796437" y="3288774"/>
            <a:ext cx="1909099" cy="609777"/>
          </a:xfrm>
          <a:custGeom>
            <a:avLst/>
            <a:gdLst/>
            <a:ahLst/>
            <a:cxnLst/>
            <a:rect l="l" t="t" r="r" b="b"/>
            <a:pathLst>
              <a:path w="1909099" h="609777">
                <a:moveTo>
                  <a:pt x="1909099" y="0"/>
                </a:moveTo>
                <a:lnTo>
                  <a:pt x="0" y="0"/>
                </a:lnTo>
                <a:lnTo>
                  <a:pt x="0" y="609777"/>
                </a:lnTo>
                <a:lnTo>
                  <a:pt x="1909099" y="609777"/>
                </a:lnTo>
                <a:lnTo>
                  <a:pt x="190909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4774588" y="6028102"/>
            <a:ext cx="732924" cy="90247"/>
            <a:chOff x="0" y="0"/>
            <a:chExt cx="193033" cy="23769"/>
          </a:xfrm>
        </p:grpSpPr>
        <p:sp>
          <p:nvSpPr>
            <p:cNvPr id="7" name="Freeform 7"/>
            <p:cNvSpPr/>
            <p:nvPr/>
          </p:nvSpPr>
          <p:spPr>
            <a:xfrm>
              <a:off x="0" y="0"/>
              <a:ext cx="193033" cy="23769"/>
            </a:xfrm>
            <a:custGeom>
              <a:avLst/>
              <a:gdLst/>
              <a:ahLst/>
              <a:cxnLst/>
              <a:rect l="l" t="t" r="r" b="b"/>
              <a:pathLst>
                <a:path w="193033" h="23769">
                  <a:moveTo>
                    <a:pt x="0" y="0"/>
                  </a:moveTo>
                  <a:lnTo>
                    <a:pt x="193033" y="0"/>
                  </a:lnTo>
                  <a:lnTo>
                    <a:pt x="193033" y="23769"/>
                  </a:lnTo>
                  <a:lnTo>
                    <a:pt x="0" y="23769"/>
                  </a:lnTo>
                  <a:close/>
                </a:path>
              </a:pathLst>
            </a:custGeom>
            <a:solidFill>
              <a:srgbClr val="5271FF"/>
            </a:solidFill>
          </p:spPr>
        </p:sp>
        <p:sp>
          <p:nvSpPr>
            <p:cNvPr id="8" name="TextBox 8"/>
            <p:cNvSpPr txBox="1"/>
            <p:nvPr/>
          </p:nvSpPr>
          <p:spPr>
            <a:xfrm>
              <a:off x="0" y="38100"/>
              <a:ext cx="193033" cy="23769"/>
            </a:xfrm>
            <a:prstGeom prst="rect">
              <a:avLst/>
            </a:prstGeom>
          </p:spPr>
          <p:txBody>
            <a:bodyPr lIns="50800" tIns="50800" rIns="50800" bIns="50800" rtlCol="0" anchor="ctr"/>
            <a:lstStyle/>
            <a:p>
              <a:pPr algn="ctr">
                <a:lnSpc>
                  <a:spcPts val="1332"/>
                </a:lnSpc>
              </a:pPr>
              <a:endParaRPr/>
            </a:p>
          </p:txBody>
        </p:sp>
      </p:grpSp>
      <p:sp>
        <p:nvSpPr>
          <p:cNvPr id="9" name="Freeform 9"/>
          <p:cNvSpPr/>
          <p:nvPr/>
        </p:nvSpPr>
        <p:spPr>
          <a:xfrm rot="1133710">
            <a:off x="7468991" y="6011524"/>
            <a:ext cx="8225491" cy="8229600"/>
          </a:xfrm>
          <a:custGeom>
            <a:avLst/>
            <a:gdLst/>
            <a:ahLst/>
            <a:cxnLst/>
            <a:rect l="l" t="t" r="r" b="b"/>
            <a:pathLst>
              <a:path w="8225491" h="8229600">
                <a:moveTo>
                  <a:pt x="0" y="0"/>
                </a:moveTo>
                <a:lnTo>
                  <a:pt x="8225492" y="0"/>
                </a:lnTo>
                <a:lnTo>
                  <a:pt x="8225492" y="8229600"/>
                </a:lnTo>
                <a:lnTo>
                  <a:pt x="0" y="8229600"/>
                </a:lnTo>
                <a:lnTo>
                  <a:pt x="0" y="0"/>
                </a:lnTo>
                <a:close/>
              </a:path>
            </a:pathLst>
          </a:custGeom>
          <a:blipFill>
            <a:blip r:embed="rId7"/>
            <a:stretch>
              <a:fillRect/>
            </a:stretch>
          </a:blipFill>
        </p:spPr>
      </p:sp>
      <p:sp>
        <p:nvSpPr>
          <p:cNvPr id="10" name="Freeform 10"/>
          <p:cNvSpPr/>
          <p:nvPr/>
        </p:nvSpPr>
        <p:spPr>
          <a:xfrm rot="1133710">
            <a:off x="1394766" y="-4721615"/>
            <a:ext cx="8225491" cy="8229600"/>
          </a:xfrm>
          <a:custGeom>
            <a:avLst/>
            <a:gdLst/>
            <a:ahLst/>
            <a:cxnLst/>
            <a:rect l="l" t="t" r="r" b="b"/>
            <a:pathLst>
              <a:path w="8225491" h="8229600">
                <a:moveTo>
                  <a:pt x="0" y="0"/>
                </a:moveTo>
                <a:lnTo>
                  <a:pt x="8225492" y="0"/>
                </a:lnTo>
                <a:lnTo>
                  <a:pt x="8225492" y="8229600"/>
                </a:lnTo>
                <a:lnTo>
                  <a:pt x="0" y="8229600"/>
                </a:lnTo>
                <a:lnTo>
                  <a:pt x="0" y="0"/>
                </a:lnTo>
                <a:close/>
              </a:path>
            </a:pathLst>
          </a:custGeom>
          <a:blipFill>
            <a:blip r:embed="rId7"/>
            <a:stretch>
              <a:fillRect/>
            </a:stretch>
          </a:blipFill>
        </p:spPr>
      </p:sp>
      <p:sp>
        <p:nvSpPr>
          <p:cNvPr id="11" name="TextBox 11"/>
          <p:cNvSpPr txBox="1"/>
          <p:nvPr/>
        </p:nvSpPr>
        <p:spPr>
          <a:xfrm>
            <a:off x="4774588" y="4660063"/>
            <a:ext cx="8738824" cy="854076"/>
          </a:xfrm>
          <a:prstGeom prst="rect">
            <a:avLst/>
          </a:prstGeom>
        </p:spPr>
        <p:txBody>
          <a:bodyPr lIns="0" tIns="0" rIns="0" bIns="0" rtlCol="0" anchor="t">
            <a:spAutoFit/>
          </a:bodyPr>
          <a:lstStyle/>
          <a:p>
            <a:pPr algn="l">
              <a:lnSpc>
                <a:spcPts val="6999"/>
              </a:lnSpc>
            </a:pPr>
            <a:r>
              <a:rPr lang="en-US" sz="4999" b="1">
                <a:solidFill>
                  <a:srgbClr val="5271FF"/>
                </a:solidFill>
                <a:latin typeface="Canva Sans Bold"/>
                <a:ea typeface="Canva Sans Bold"/>
                <a:cs typeface="Canva Sans Bold"/>
                <a:sym typeface="Canva Sans Bold"/>
              </a:rPr>
              <a:t>Let’s explore the dashboard</a:t>
            </a:r>
          </a:p>
        </p:txBody>
      </p:sp>
      <p:sp>
        <p:nvSpPr>
          <p:cNvPr id="12" name="Freeform 12"/>
          <p:cNvSpPr/>
          <p:nvPr/>
        </p:nvSpPr>
        <p:spPr>
          <a:xfrm>
            <a:off x="13181759" y="-1721703"/>
            <a:ext cx="3047555" cy="3127373"/>
          </a:xfrm>
          <a:custGeom>
            <a:avLst/>
            <a:gdLst/>
            <a:ahLst/>
            <a:cxnLst/>
            <a:rect l="l" t="t" r="r" b="b"/>
            <a:pathLst>
              <a:path w="3047555" h="3127373">
                <a:moveTo>
                  <a:pt x="0" y="0"/>
                </a:moveTo>
                <a:lnTo>
                  <a:pt x="3047555" y="0"/>
                </a:lnTo>
                <a:lnTo>
                  <a:pt x="3047555" y="3127373"/>
                </a:lnTo>
                <a:lnTo>
                  <a:pt x="0" y="3127373"/>
                </a:lnTo>
                <a:lnTo>
                  <a:pt x="0" y="0"/>
                </a:lnTo>
                <a:close/>
              </a:path>
            </a:pathLst>
          </a:custGeom>
          <a:blipFill>
            <a:blip r:embed="rId8"/>
            <a:stretch>
              <a:fillRect t="-1288" b="-1288"/>
            </a:stretch>
          </a:blipFill>
        </p:spPr>
      </p:sp>
      <p:sp>
        <p:nvSpPr>
          <p:cNvPr id="13" name="TextBox 13"/>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7716925" y="1395056"/>
            <a:ext cx="2854151" cy="679451"/>
          </a:xfrm>
          <a:prstGeom prst="rect">
            <a:avLst/>
          </a:prstGeom>
        </p:spPr>
        <p:txBody>
          <a:bodyPr lIns="0" tIns="0" rIns="0" bIns="0" rtlCol="0" anchor="t">
            <a:spAutoFit/>
          </a:bodyPr>
          <a:lstStyle/>
          <a:p>
            <a:pPr algn="l">
              <a:lnSpc>
                <a:spcPts val="5599"/>
              </a:lnSpc>
            </a:pPr>
            <a:r>
              <a:rPr lang="en-US" sz="3999" b="1">
                <a:solidFill>
                  <a:srgbClr val="5271FF"/>
                </a:solidFill>
                <a:latin typeface="Canva Sans Bold"/>
                <a:ea typeface="Canva Sans Bold"/>
                <a:cs typeface="Canva Sans Bold"/>
                <a:sym typeface="Canva Sans Bold"/>
              </a:rPr>
              <a:t>Conclusion</a:t>
            </a:r>
          </a:p>
        </p:txBody>
      </p:sp>
      <p:sp>
        <p:nvSpPr>
          <p:cNvPr id="4" name="TextBox 4"/>
          <p:cNvSpPr txBox="1"/>
          <p:nvPr/>
        </p:nvSpPr>
        <p:spPr>
          <a:xfrm>
            <a:off x="1110527" y="2697290"/>
            <a:ext cx="16066947" cy="5568950"/>
          </a:xfrm>
          <a:prstGeom prst="rect">
            <a:avLst/>
          </a:prstGeom>
        </p:spPr>
        <p:txBody>
          <a:bodyPr lIns="0" tIns="0" rIns="0" bIns="0" rtlCol="0" anchor="t">
            <a:spAutoFit/>
          </a:bodyPr>
          <a:lstStyle/>
          <a:p>
            <a:pPr algn="l">
              <a:lnSpc>
                <a:spcPts val="3749"/>
              </a:lnSpc>
            </a:pPr>
            <a:r>
              <a:rPr lang="en-US" sz="2499" b="1">
                <a:solidFill>
                  <a:srgbClr val="5271FF"/>
                </a:solidFill>
                <a:latin typeface="Canva Sans Bold"/>
                <a:ea typeface="Canva Sans Bold"/>
                <a:cs typeface="Canva Sans Bold"/>
                <a:sym typeface="Canva Sans Bold"/>
              </a:rPr>
              <a:t>This analysis helps in understanding the overall scenario of the Indian EV/Hybrid  models’ segment.  The penetration rate and CAGR calculations have shown that few states in India have high growth potential in EVs and related vehicles segment. The significance of incentives and subsidies also matter a lot. Following points can help AtliQ Motors in their business path:</a:t>
            </a:r>
          </a:p>
          <a:p>
            <a:pPr algn="l">
              <a:lnSpc>
                <a:spcPts val="3749"/>
              </a:lnSpc>
            </a:pPr>
            <a:endParaRPr lang="en-US" sz="2499" b="1">
              <a:solidFill>
                <a:srgbClr val="5271FF"/>
              </a:solidFill>
              <a:latin typeface="Canva Sans Bold"/>
              <a:ea typeface="Canva Sans Bold"/>
              <a:cs typeface="Canva Sans Bold"/>
              <a:sym typeface="Canva Sans Bold"/>
            </a:endParaRPr>
          </a:p>
          <a:p>
            <a:pPr marL="539749" lvl="1" indent="-269875" algn="l">
              <a:lnSpc>
                <a:spcPts val="3749"/>
              </a:lnSpc>
              <a:buFont typeface="Arial"/>
              <a:buChar char="•"/>
            </a:pPr>
            <a:r>
              <a:rPr lang="en-US" sz="2499" b="1">
                <a:solidFill>
                  <a:srgbClr val="5271FF"/>
                </a:solidFill>
                <a:latin typeface="Canva Sans Bold"/>
                <a:ea typeface="Canva Sans Bold"/>
                <a:cs typeface="Canva Sans Bold"/>
                <a:sym typeface="Canva Sans Bold"/>
              </a:rPr>
              <a:t>Identify top states with highest demand for EV vehicles and incentives that benefit customers the most.</a:t>
            </a:r>
          </a:p>
          <a:p>
            <a:pPr marL="539749" lvl="1" indent="-269875" algn="l">
              <a:lnSpc>
                <a:spcPts val="3749"/>
              </a:lnSpc>
              <a:buFont typeface="Arial"/>
              <a:buChar char="•"/>
            </a:pPr>
            <a:r>
              <a:rPr lang="en-US" sz="2499" b="1">
                <a:solidFill>
                  <a:srgbClr val="5271FF"/>
                </a:solidFill>
                <a:latin typeface="Canva Sans Bold"/>
                <a:ea typeface="Canva Sans Bold"/>
                <a:cs typeface="Canva Sans Bold"/>
                <a:sym typeface="Canva Sans Bold"/>
              </a:rPr>
              <a:t>Use different marketing strategies to differentiate products from competitors.</a:t>
            </a:r>
          </a:p>
          <a:p>
            <a:pPr marL="539749" lvl="1" indent="-269875" algn="l">
              <a:lnSpc>
                <a:spcPts val="3749"/>
              </a:lnSpc>
              <a:buFont typeface="Arial"/>
              <a:buChar char="•"/>
            </a:pPr>
            <a:r>
              <a:rPr lang="en-US" sz="2499" b="1">
                <a:solidFill>
                  <a:srgbClr val="5271FF"/>
                </a:solidFill>
                <a:latin typeface="Canva Sans Bold"/>
                <a:ea typeface="Canva Sans Bold"/>
                <a:cs typeface="Canva Sans Bold"/>
                <a:sym typeface="Canva Sans Bold"/>
              </a:rPr>
              <a:t>Focus on reliability and price the products low to medium.</a:t>
            </a:r>
          </a:p>
          <a:p>
            <a:pPr marL="539749" lvl="1" indent="-269875" algn="l">
              <a:lnSpc>
                <a:spcPts val="3749"/>
              </a:lnSpc>
              <a:buFont typeface="Arial"/>
              <a:buChar char="•"/>
            </a:pPr>
            <a:r>
              <a:rPr lang="en-US" sz="2499" b="1">
                <a:solidFill>
                  <a:srgbClr val="5271FF"/>
                </a:solidFill>
                <a:latin typeface="Canva Sans Bold"/>
                <a:ea typeface="Canva Sans Bold"/>
                <a:cs typeface="Canva Sans Bold"/>
                <a:sym typeface="Canva Sans Bold"/>
              </a:rPr>
              <a:t>Always aim for long-term growth and try hard to retain customers by providing top class after sales service.</a:t>
            </a:r>
          </a:p>
          <a:p>
            <a:pPr algn="l">
              <a:lnSpc>
                <a:spcPts val="3499"/>
              </a:lnSpc>
            </a:pPr>
            <a:endParaRPr lang="en-US" sz="2499" b="1">
              <a:solidFill>
                <a:srgbClr val="5271FF"/>
              </a:solidFill>
              <a:latin typeface="Canva Sans Bold"/>
              <a:ea typeface="Canva Sans Bold"/>
              <a:cs typeface="Canva Sans Bold"/>
              <a:sym typeface="Canva Sans Bold"/>
            </a:endParaRPr>
          </a:p>
        </p:txBody>
      </p:sp>
      <p:sp>
        <p:nvSpPr>
          <p:cNvPr id="5" name="Freeform 5"/>
          <p:cNvSpPr/>
          <p:nvPr/>
        </p:nvSpPr>
        <p:spPr>
          <a:xfrm>
            <a:off x="11180045" y="-4998644"/>
            <a:ext cx="6453726" cy="6469900"/>
          </a:xfrm>
          <a:custGeom>
            <a:avLst/>
            <a:gdLst/>
            <a:ahLst/>
            <a:cxnLst/>
            <a:rect l="l" t="t" r="r" b="b"/>
            <a:pathLst>
              <a:path w="6453726" h="6469900">
                <a:moveTo>
                  <a:pt x="0" y="0"/>
                </a:moveTo>
                <a:lnTo>
                  <a:pt x="6453725" y="0"/>
                </a:lnTo>
                <a:lnTo>
                  <a:pt x="6453725" y="6469900"/>
                </a:lnTo>
                <a:lnTo>
                  <a:pt x="0" y="6469900"/>
                </a:lnTo>
                <a:lnTo>
                  <a:pt x="0" y="0"/>
                </a:lnTo>
                <a:close/>
              </a:path>
            </a:pathLst>
          </a:custGeom>
          <a:blipFill>
            <a:blip r:embed="rId3"/>
            <a:stretch>
              <a:fillRect/>
            </a:stretch>
          </a:blipFill>
        </p:spPr>
      </p:sp>
      <p:sp>
        <p:nvSpPr>
          <p:cNvPr id="6" name="Freeform 6"/>
          <p:cNvSpPr/>
          <p:nvPr/>
        </p:nvSpPr>
        <p:spPr>
          <a:xfrm rot="1133710">
            <a:off x="973948" y="-5595025"/>
            <a:ext cx="8225491" cy="8229600"/>
          </a:xfrm>
          <a:custGeom>
            <a:avLst/>
            <a:gdLst/>
            <a:ahLst/>
            <a:cxnLst/>
            <a:rect l="l" t="t" r="r" b="b"/>
            <a:pathLst>
              <a:path w="8225491" h="8229600">
                <a:moveTo>
                  <a:pt x="0" y="0"/>
                </a:moveTo>
                <a:lnTo>
                  <a:pt x="8225491" y="0"/>
                </a:lnTo>
                <a:lnTo>
                  <a:pt x="8225491" y="8229600"/>
                </a:lnTo>
                <a:lnTo>
                  <a:pt x="0" y="8229600"/>
                </a:lnTo>
                <a:lnTo>
                  <a:pt x="0" y="0"/>
                </a:lnTo>
                <a:close/>
              </a:path>
            </a:pathLst>
          </a:custGeom>
          <a:blipFill>
            <a:blip r:embed="rId4"/>
            <a:stretch>
              <a:fillRect/>
            </a:stretch>
          </a:blipFill>
        </p:spPr>
      </p:sp>
      <p:sp>
        <p:nvSpPr>
          <p:cNvPr id="7" name="Freeform 7"/>
          <p:cNvSpPr/>
          <p:nvPr/>
        </p:nvSpPr>
        <p:spPr>
          <a:xfrm rot="1133710">
            <a:off x="10576617" y="7285969"/>
            <a:ext cx="8225491" cy="8229600"/>
          </a:xfrm>
          <a:custGeom>
            <a:avLst/>
            <a:gdLst/>
            <a:ahLst/>
            <a:cxnLst/>
            <a:rect l="l" t="t" r="r" b="b"/>
            <a:pathLst>
              <a:path w="8225491" h="8229600">
                <a:moveTo>
                  <a:pt x="0" y="0"/>
                </a:moveTo>
                <a:lnTo>
                  <a:pt x="8225492" y="0"/>
                </a:lnTo>
                <a:lnTo>
                  <a:pt x="8225492" y="8229600"/>
                </a:lnTo>
                <a:lnTo>
                  <a:pt x="0" y="8229600"/>
                </a:lnTo>
                <a:lnTo>
                  <a:pt x="0" y="0"/>
                </a:lnTo>
                <a:close/>
              </a:path>
            </a:pathLst>
          </a:custGeom>
          <a:blipFill>
            <a:blip r:embed="rId4"/>
            <a:stretch>
              <a:fillRect/>
            </a:stretch>
          </a:blipFill>
        </p:spPr>
      </p:sp>
      <p:sp>
        <p:nvSpPr>
          <p:cNvPr id="8" name="TextBox 8"/>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6135148" y="6238635"/>
            <a:ext cx="1906143" cy="608833"/>
          </a:xfrm>
          <a:custGeom>
            <a:avLst/>
            <a:gdLst/>
            <a:ahLst/>
            <a:cxnLst/>
            <a:rect l="l" t="t" r="r" b="b"/>
            <a:pathLst>
              <a:path w="1906143" h="608833">
                <a:moveTo>
                  <a:pt x="1906143" y="0"/>
                </a:moveTo>
                <a:lnTo>
                  <a:pt x="0" y="0"/>
                </a:lnTo>
                <a:lnTo>
                  <a:pt x="0" y="608833"/>
                </a:lnTo>
                <a:lnTo>
                  <a:pt x="1906143" y="608833"/>
                </a:lnTo>
                <a:lnTo>
                  <a:pt x="19061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481389" y="4495153"/>
            <a:ext cx="563162" cy="113656"/>
          </a:xfrm>
          <a:custGeom>
            <a:avLst/>
            <a:gdLst/>
            <a:ahLst/>
            <a:cxnLst/>
            <a:rect l="l" t="t" r="r" b="b"/>
            <a:pathLst>
              <a:path w="563162" h="113656">
                <a:moveTo>
                  <a:pt x="0" y="0"/>
                </a:moveTo>
                <a:lnTo>
                  <a:pt x="563162" y="0"/>
                </a:lnTo>
                <a:lnTo>
                  <a:pt x="563162" y="113656"/>
                </a:lnTo>
                <a:lnTo>
                  <a:pt x="0" y="113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a:off x="10481389" y="3717399"/>
            <a:ext cx="1909099" cy="609777"/>
          </a:xfrm>
          <a:custGeom>
            <a:avLst/>
            <a:gdLst/>
            <a:ahLst/>
            <a:cxnLst/>
            <a:rect l="l" t="t" r="r" b="b"/>
            <a:pathLst>
              <a:path w="1909099" h="609777">
                <a:moveTo>
                  <a:pt x="1909099" y="0"/>
                </a:moveTo>
                <a:lnTo>
                  <a:pt x="0" y="0"/>
                </a:lnTo>
                <a:lnTo>
                  <a:pt x="0" y="609777"/>
                </a:lnTo>
                <a:lnTo>
                  <a:pt x="1909099" y="609777"/>
                </a:lnTo>
                <a:lnTo>
                  <a:pt x="190909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7308367" y="5872163"/>
            <a:ext cx="732924" cy="90247"/>
            <a:chOff x="0" y="0"/>
            <a:chExt cx="193033" cy="23769"/>
          </a:xfrm>
        </p:grpSpPr>
        <p:sp>
          <p:nvSpPr>
            <p:cNvPr id="7" name="Freeform 7"/>
            <p:cNvSpPr/>
            <p:nvPr/>
          </p:nvSpPr>
          <p:spPr>
            <a:xfrm>
              <a:off x="0" y="0"/>
              <a:ext cx="193033" cy="23769"/>
            </a:xfrm>
            <a:custGeom>
              <a:avLst/>
              <a:gdLst/>
              <a:ahLst/>
              <a:cxnLst/>
              <a:rect l="l" t="t" r="r" b="b"/>
              <a:pathLst>
                <a:path w="193033" h="23769">
                  <a:moveTo>
                    <a:pt x="0" y="0"/>
                  </a:moveTo>
                  <a:lnTo>
                    <a:pt x="193033" y="0"/>
                  </a:lnTo>
                  <a:lnTo>
                    <a:pt x="193033" y="23769"/>
                  </a:lnTo>
                  <a:lnTo>
                    <a:pt x="0" y="23769"/>
                  </a:lnTo>
                  <a:close/>
                </a:path>
              </a:pathLst>
            </a:custGeom>
            <a:solidFill>
              <a:srgbClr val="5271FF"/>
            </a:solidFill>
          </p:spPr>
        </p:sp>
        <p:sp>
          <p:nvSpPr>
            <p:cNvPr id="8" name="TextBox 8"/>
            <p:cNvSpPr txBox="1"/>
            <p:nvPr/>
          </p:nvSpPr>
          <p:spPr>
            <a:xfrm>
              <a:off x="0" y="38100"/>
              <a:ext cx="193033" cy="23769"/>
            </a:xfrm>
            <a:prstGeom prst="rect">
              <a:avLst/>
            </a:prstGeom>
          </p:spPr>
          <p:txBody>
            <a:bodyPr lIns="50800" tIns="50800" rIns="50800" bIns="50800" rtlCol="0" anchor="ctr"/>
            <a:lstStyle/>
            <a:p>
              <a:pPr algn="ctr">
                <a:lnSpc>
                  <a:spcPts val="1332"/>
                </a:lnSpc>
              </a:pPr>
              <a:endParaRPr/>
            </a:p>
          </p:txBody>
        </p:sp>
      </p:grpSp>
      <p:sp>
        <p:nvSpPr>
          <p:cNvPr id="9" name="TextBox 9"/>
          <p:cNvSpPr txBox="1"/>
          <p:nvPr/>
        </p:nvSpPr>
        <p:spPr>
          <a:xfrm>
            <a:off x="165324" y="9871925"/>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
        <p:nvSpPr>
          <p:cNvPr id="10" name="Freeform 10"/>
          <p:cNvSpPr/>
          <p:nvPr/>
        </p:nvSpPr>
        <p:spPr>
          <a:xfrm rot="1133710">
            <a:off x="8951606" y="6172200"/>
            <a:ext cx="8225491" cy="8229600"/>
          </a:xfrm>
          <a:custGeom>
            <a:avLst/>
            <a:gdLst/>
            <a:ahLst/>
            <a:cxnLst/>
            <a:rect l="l" t="t" r="r" b="b"/>
            <a:pathLst>
              <a:path w="8225491" h="8229600">
                <a:moveTo>
                  <a:pt x="0" y="0"/>
                </a:moveTo>
                <a:lnTo>
                  <a:pt x="8225491" y="0"/>
                </a:lnTo>
                <a:lnTo>
                  <a:pt x="8225491" y="8229600"/>
                </a:lnTo>
                <a:lnTo>
                  <a:pt x="0" y="8229600"/>
                </a:lnTo>
                <a:lnTo>
                  <a:pt x="0" y="0"/>
                </a:lnTo>
                <a:close/>
              </a:path>
            </a:pathLst>
          </a:custGeom>
          <a:blipFill>
            <a:blip r:embed="rId7"/>
            <a:stretch>
              <a:fillRect/>
            </a:stretch>
          </a:blipFill>
        </p:spPr>
      </p:sp>
      <p:sp>
        <p:nvSpPr>
          <p:cNvPr id="11" name="Freeform 11"/>
          <p:cNvSpPr/>
          <p:nvPr/>
        </p:nvSpPr>
        <p:spPr>
          <a:xfrm rot="1133710">
            <a:off x="1426576" y="-4730917"/>
            <a:ext cx="8225491" cy="8229600"/>
          </a:xfrm>
          <a:custGeom>
            <a:avLst/>
            <a:gdLst/>
            <a:ahLst/>
            <a:cxnLst/>
            <a:rect l="l" t="t" r="r" b="b"/>
            <a:pathLst>
              <a:path w="8225491" h="8229600">
                <a:moveTo>
                  <a:pt x="0" y="0"/>
                </a:moveTo>
                <a:lnTo>
                  <a:pt x="8225491" y="0"/>
                </a:lnTo>
                <a:lnTo>
                  <a:pt x="8225491" y="8229600"/>
                </a:lnTo>
                <a:lnTo>
                  <a:pt x="0" y="8229600"/>
                </a:lnTo>
                <a:lnTo>
                  <a:pt x="0" y="0"/>
                </a:lnTo>
                <a:close/>
              </a:path>
            </a:pathLst>
          </a:custGeom>
          <a:blipFill>
            <a:blip r:embed="rId7"/>
            <a:stretch>
              <a:fillRect/>
            </a:stretch>
          </a:blipFill>
        </p:spPr>
      </p:sp>
      <p:sp>
        <p:nvSpPr>
          <p:cNvPr id="12" name="TextBox 12"/>
          <p:cNvSpPr txBox="1"/>
          <p:nvPr/>
        </p:nvSpPr>
        <p:spPr>
          <a:xfrm>
            <a:off x="7148897" y="4586287"/>
            <a:ext cx="3990206" cy="1009652"/>
          </a:xfrm>
          <a:prstGeom prst="rect">
            <a:avLst/>
          </a:prstGeom>
        </p:spPr>
        <p:txBody>
          <a:bodyPr lIns="0" tIns="0" rIns="0" bIns="0" rtlCol="0" anchor="t">
            <a:spAutoFit/>
          </a:bodyPr>
          <a:lstStyle/>
          <a:p>
            <a:pPr algn="l">
              <a:lnSpc>
                <a:spcPts val="8399"/>
              </a:lnSpc>
            </a:pPr>
            <a:r>
              <a:rPr lang="en-US" sz="5999" b="1">
                <a:solidFill>
                  <a:srgbClr val="5271FF"/>
                </a:solidFill>
                <a:latin typeface="Canva Sans Bold"/>
                <a:ea typeface="Canva Sans Bold"/>
                <a:cs typeface="Canva Sans Bold"/>
                <a:sym typeface="Canva Sans Bold"/>
              </a:rPr>
              <a:t>Thank You</a:t>
            </a:r>
          </a:p>
        </p:txBody>
      </p:sp>
      <p:sp>
        <p:nvSpPr>
          <p:cNvPr id="13" name="Freeform 13"/>
          <p:cNvSpPr/>
          <p:nvPr/>
        </p:nvSpPr>
        <p:spPr>
          <a:xfrm rot="629113">
            <a:off x="10635672" y="-5333616"/>
            <a:ext cx="6079564" cy="6537165"/>
          </a:xfrm>
          <a:custGeom>
            <a:avLst/>
            <a:gdLst/>
            <a:ahLst/>
            <a:cxnLst/>
            <a:rect l="l" t="t" r="r" b="b"/>
            <a:pathLst>
              <a:path w="6079564" h="6537165">
                <a:moveTo>
                  <a:pt x="0" y="0"/>
                </a:moveTo>
                <a:lnTo>
                  <a:pt x="6079563" y="0"/>
                </a:lnTo>
                <a:lnTo>
                  <a:pt x="6079563" y="6537166"/>
                </a:lnTo>
                <a:lnTo>
                  <a:pt x="0" y="6537166"/>
                </a:lnTo>
                <a:lnTo>
                  <a:pt x="0" y="0"/>
                </a:lnTo>
                <a:close/>
              </a:path>
            </a:pathLst>
          </a:custGeom>
          <a:blipFill>
            <a:blip r:embed="rId8"/>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a:grpSpLocks noChangeAspect="1"/>
          </p:cNvGrpSpPr>
          <p:nvPr/>
        </p:nvGrpSpPr>
        <p:grpSpPr>
          <a:xfrm>
            <a:off x="-6286157" y="0"/>
            <a:ext cx="15430157" cy="10545890"/>
            <a:chOff x="0" y="0"/>
            <a:chExt cx="5508856" cy="3765081"/>
          </a:xfrm>
        </p:grpSpPr>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5" name="Freeform 5"/>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3"/>
              <a:stretch>
                <a:fillRect l="-10751" r="-10751"/>
              </a:stretch>
            </a:blipFill>
          </p:spPr>
        </p:sp>
      </p:grpSp>
      <p:sp>
        <p:nvSpPr>
          <p:cNvPr id="6" name="TextBox 6"/>
          <p:cNvSpPr txBox="1"/>
          <p:nvPr/>
        </p:nvSpPr>
        <p:spPr>
          <a:xfrm>
            <a:off x="14908277" y="9822688"/>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
        <p:nvSpPr>
          <p:cNvPr id="7" name="TextBox 7"/>
          <p:cNvSpPr txBox="1"/>
          <p:nvPr/>
        </p:nvSpPr>
        <p:spPr>
          <a:xfrm>
            <a:off x="10314771" y="1107972"/>
            <a:ext cx="5027036" cy="679451"/>
          </a:xfrm>
          <a:prstGeom prst="rect">
            <a:avLst/>
          </a:prstGeom>
        </p:spPr>
        <p:txBody>
          <a:bodyPr lIns="0" tIns="0" rIns="0" bIns="0" rtlCol="0" anchor="t">
            <a:spAutoFit/>
          </a:bodyPr>
          <a:lstStyle/>
          <a:p>
            <a:pPr algn="l">
              <a:lnSpc>
                <a:spcPts val="5599"/>
              </a:lnSpc>
            </a:pPr>
            <a:r>
              <a:rPr lang="en-US" sz="3999" b="1">
                <a:solidFill>
                  <a:srgbClr val="5271FF"/>
                </a:solidFill>
                <a:latin typeface="Canva Sans Bold"/>
                <a:ea typeface="Canva Sans Bold"/>
                <a:cs typeface="Canva Sans Bold"/>
                <a:sym typeface="Canva Sans Bold"/>
              </a:rPr>
              <a:t>Problem Statement</a:t>
            </a:r>
          </a:p>
        </p:txBody>
      </p:sp>
      <p:sp>
        <p:nvSpPr>
          <p:cNvPr id="8" name="Freeform 8"/>
          <p:cNvSpPr/>
          <p:nvPr/>
        </p:nvSpPr>
        <p:spPr>
          <a:xfrm rot="2354384">
            <a:off x="8911617" y="8965037"/>
            <a:ext cx="5491802" cy="6646029"/>
          </a:xfrm>
          <a:custGeom>
            <a:avLst/>
            <a:gdLst/>
            <a:ahLst/>
            <a:cxnLst/>
            <a:rect l="l" t="t" r="r" b="b"/>
            <a:pathLst>
              <a:path w="5491802" h="6646029">
                <a:moveTo>
                  <a:pt x="0" y="0"/>
                </a:moveTo>
                <a:lnTo>
                  <a:pt x="5491802" y="0"/>
                </a:lnTo>
                <a:lnTo>
                  <a:pt x="5491802" y="6646029"/>
                </a:lnTo>
                <a:lnTo>
                  <a:pt x="0" y="6646029"/>
                </a:lnTo>
                <a:lnTo>
                  <a:pt x="0" y="0"/>
                </a:lnTo>
                <a:close/>
              </a:path>
            </a:pathLst>
          </a:custGeom>
          <a:blipFill>
            <a:blip r:embed="rId4"/>
            <a:stretch>
              <a:fillRect/>
            </a:stretch>
          </a:blipFill>
        </p:spPr>
      </p:sp>
      <p:sp>
        <p:nvSpPr>
          <p:cNvPr id="9" name="Freeform 9"/>
          <p:cNvSpPr/>
          <p:nvPr/>
        </p:nvSpPr>
        <p:spPr>
          <a:xfrm rot="1574965">
            <a:off x="5447735" y="-1220431"/>
            <a:ext cx="3079216" cy="2825181"/>
          </a:xfrm>
          <a:custGeom>
            <a:avLst/>
            <a:gdLst/>
            <a:ahLst/>
            <a:cxnLst/>
            <a:rect l="l" t="t" r="r" b="b"/>
            <a:pathLst>
              <a:path w="3079216" h="2825181">
                <a:moveTo>
                  <a:pt x="0" y="0"/>
                </a:moveTo>
                <a:lnTo>
                  <a:pt x="3079217" y="0"/>
                </a:lnTo>
                <a:lnTo>
                  <a:pt x="3079217" y="2825181"/>
                </a:lnTo>
                <a:lnTo>
                  <a:pt x="0" y="2825181"/>
                </a:lnTo>
                <a:lnTo>
                  <a:pt x="0" y="0"/>
                </a:lnTo>
                <a:close/>
              </a:path>
            </a:pathLst>
          </a:custGeom>
          <a:blipFill>
            <a:blip r:embed="rId5"/>
            <a:stretch>
              <a:fillRect/>
            </a:stretch>
          </a:blipFill>
        </p:spPr>
      </p:sp>
      <p:sp>
        <p:nvSpPr>
          <p:cNvPr id="10" name="TextBox 10"/>
          <p:cNvSpPr txBox="1"/>
          <p:nvPr/>
        </p:nvSpPr>
        <p:spPr>
          <a:xfrm>
            <a:off x="9401175" y="2228409"/>
            <a:ext cx="6854228" cy="6648450"/>
          </a:xfrm>
          <a:prstGeom prst="rect">
            <a:avLst/>
          </a:prstGeom>
        </p:spPr>
        <p:txBody>
          <a:bodyPr lIns="0" tIns="0" rIns="0" bIns="0" rtlCol="0" anchor="t">
            <a:spAutoFit/>
          </a:bodyPr>
          <a:lstStyle/>
          <a:p>
            <a:pPr marL="539753" lvl="1" indent="-269876" algn="l">
              <a:lnSpc>
                <a:spcPts val="3750"/>
              </a:lnSpc>
              <a:buFont typeface="Arial"/>
              <a:buChar char="•"/>
            </a:pPr>
            <a:r>
              <a:rPr lang="en-US" sz="2500" b="1">
                <a:solidFill>
                  <a:srgbClr val="5271FF"/>
                </a:solidFill>
                <a:latin typeface="Canva Sans Bold"/>
                <a:ea typeface="Canva Sans Bold"/>
                <a:cs typeface="Canva Sans Bold"/>
                <a:sym typeface="Canva Sans Bold"/>
              </a:rPr>
              <a:t>Low Market Share &amp; Brand Awareness –  With less than 2% market share, the company struggles to gain visibility and compete in India’s EV/Hybrid market.</a:t>
            </a:r>
          </a:p>
          <a:p>
            <a:pPr algn="l">
              <a:lnSpc>
                <a:spcPts val="3750"/>
              </a:lnSpc>
            </a:pPr>
            <a:endParaRPr lang="en-US" sz="2500" b="1">
              <a:solidFill>
                <a:srgbClr val="5271FF"/>
              </a:solidFill>
              <a:latin typeface="Canva Sans Bold"/>
              <a:ea typeface="Canva Sans Bold"/>
              <a:cs typeface="Canva Sans Bold"/>
              <a:sym typeface="Canva Sans Bold"/>
            </a:endParaRPr>
          </a:p>
          <a:p>
            <a:pPr marL="539753" lvl="1" indent="-269876" algn="l">
              <a:lnSpc>
                <a:spcPts val="3750"/>
              </a:lnSpc>
              <a:buFont typeface="Arial"/>
              <a:buChar char="•"/>
            </a:pPr>
            <a:r>
              <a:rPr lang="en-US" sz="2500" b="1">
                <a:solidFill>
                  <a:srgbClr val="5271FF"/>
                </a:solidFill>
                <a:latin typeface="Canva Sans Bold"/>
                <a:ea typeface="Canva Sans Bold"/>
                <a:cs typeface="Canva Sans Bold"/>
                <a:sym typeface="Canva Sans Bold"/>
              </a:rPr>
              <a:t>Challenges in Market Expansion –  Reaching customers and building a strong distribution network remain major hurdles.</a:t>
            </a:r>
          </a:p>
          <a:p>
            <a:pPr algn="l">
              <a:lnSpc>
                <a:spcPts val="3750"/>
              </a:lnSpc>
            </a:pPr>
            <a:endParaRPr lang="en-US" sz="2500" b="1">
              <a:solidFill>
                <a:srgbClr val="5271FF"/>
              </a:solidFill>
              <a:latin typeface="Canva Sans Bold"/>
              <a:ea typeface="Canva Sans Bold"/>
              <a:cs typeface="Canva Sans Bold"/>
              <a:sym typeface="Canva Sans Bold"/>
            </a:endParaRPr>
          </a:p>
          <a:p>
            <a:pPr marL="539753" lvl="1" indent="-269876" algn="l">
              <a:lnSpc>
                <a:spcPts val="3750"/>
              </a:lnSpc>
              <a:buFont typeface="Arial"/>
              <a:buChar char="•"/>
            </a:pPr>
            <a:r>
              <a:rPr lang="en-US" sz="2500" b="1">
                <a:solidFill>
                  <a:srgbClr val="7ED957"/>
                </a:solidFill>
                <a:latin typeface="Canva Sans Bold"/>
                <a:ea typeface="Canva Sans Bold"/>
                <a:cs typeface="Canva Sans Bold"/>
                <a:sym typeface="Canva Sans Bold"/>
              </a:rPr>
              <a:t>Lack of a Structured Business Plan – </a:t>
            </a:r>
            <a:r>
              <a:rPr lang="en-US" sz="2500" b="1">
                <a:solidFill>
                  <a:srgbClr val="38B6FF"/>
                </a:solidFill>
                <a:latin typeface="Canva Sans Bold"/>
                <a:ea typeface="Canva Sans Bold"/>
                <a:cs typeface="Canva Sans Bold"/>
                <a:sym typeface="Canva Sans Bold"/>
              </a:rPr>
              <a:t> </a:t>
            </a:r>
            <a:r>
              <a:rPr lang="en-US" sz="2500" b="1">
                <a:solidFill>
                  <a:srgbClr val="5271FF"/>
                </a:solidFill>
                <a:latin typeface="Canva Sans Bold"/>
                <a:ea typeface="Canva Sans Bold"/>
                <a:cs typeface="Canva Sans Bold"/>
                <a:sym typeface="Canva Sans Bold"/>
              </a:rPr>
              <a:t>Without a clear market entry strategy, growth and brand positioning could be slow and ineffective.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a:grpSpLocks noChangeAspect="1"/>
          </p:cNvGrpSpPr>
          <p:nvPr/>
        </p:nvGrpSpPr>
        <p:grpSpPr>
          <a:xfrm>
            <a:off x="-6286157" y="0"/>
            <a:ext cx="15430157" cy="10545890"/>
            <a:chOff x="0" y="0"/>
            <a:chExt cx="5508856" cy="3765081"/>
          </a:xfrm>
        </p:grpSpPr>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alpha val="80000"/>
              </a:srgbClr>
            </a:solidFill>
          </p:spPr>
        </p:sp>
        <p:sp>
          <p:nvSpPr>
            <p:cNvPr id="5" name="Freeform 5"/>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3">
                <a:alphaModFix amt="80000"/>
              </a:blip>
              <a:stretch>
                <a:fillRect t="-8437" r="-22297" b="-8437"/>
              </a:stretch>
            </a:blipFill>
          </p:spPr>
        </p:sp>
      </p:gr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
        <p:nvSpPr>
          <p:cNvPr id="7" name="TextBox 7"/>
          <p:cNvSpPr txBox="1"/>
          <p:nvPr/>
        </p:nvSpPr>
        <p:spPr>
          <a:xfrm>
            <a:off x="12380551" y="1459226"/>
            <a:ext cx="1249888" cy="679451"/>
          </a:xfrm>
          <a:prstGeom prst="rect">
            <a:avLst/>
          </a:prstGeom>
        </p:spPr>
        <p:txBody>
          <a:bodyPr lIns="0" tIns="0" rIns="0" bIns="0" rtlCol="0" anchor="t">
            <a:spAutoFit/>
          </a:bodyPr>
          <a:lstStyle/>
          <a:p>
            <a:pPr algn="l">
              <a:lnSpc>
                <a:spcPts val="5599"/>
              </a:lnSpc>
            </a:pPr>
            <a:r>
              <a:rPr lang="en-US" sz="3999" b="1">
                <a:solidFill>
                  <a:srgbClr val="5271FF"/>
                </a:solidFill>
                <a:latin typeface="Canva Sans Bold"/>
                <a:ea typeface="Canva Sans Bold"/>
                <a:cs typeface="Canva Sans Bold"/>
                <a:sym typeface="Canva Sans Bold"/>
              </a:rPr>
              <a:t>Goal</a:t>
            </a:r>
          </a:p>
        </p:txBody>
      </p:sp>
      <p:sp>
        <p:nvSpPr>
          <p:cNvPr id="8" name="TextBox 8"/>
          <p:cNvSpPr txBox="1"/>
          <p:nvPr/>
        </p:nvSpPr>
        <p:spPr>
          <a:xfrm>
            <a:off x="9578381" y="2435253"/>
            <a:ext cx="6854228" cy="6172200"/>
          </a:xfrm>
          <a:prstGeom prst="rect">
            <a:avLst/>
          </a:prstGeom>
        </p:spPr>
        <p:txBody>
          <a:bodyPr lIns="0" tIns="0" rIns="0" bIns="0" rtlCol="0" anchor="t">
            <a:spAutoFit/>
          </a:bodyPr>
          <a:lstStyle/>
          <a:p>
            <a:pPr marL="539753" lvl="1" indent="-269876" algn="l">
              <a:lnSpc>
                <a:spcPts val="3750"/>
              </a:lnSpc>
              <a:buFont typeface="Arial"/>
              <a:buChar char="•"/>
            </a:pPr>
            <a:r>
              <a:rPr lang="en-US" sz="2500" b="1">
                <a:solidFill>
                  <a:srgbClr val="5271FF"/>
                </a:solidFill>
                <a:latin typeface="Canva Sans Bold"/>
                <a:ea typeface="Canva Sans Bold"/>
                <a:cs typeface="Canva Sans Bold"/>
                <a:sym typeface="Canva Sans Bold"/>
              </a:rPr>
              <a:t>Data Analysis  &amp; Insights – Analyze the available dataset to extract meaningful insights and trends.</a:t>
            </a:r>
          </a:p>
          <a:p>
            <a:pPr algn="l">
              <a:lnSpc>
                <a:spcPts val="3750"/>
              </a:lnSpc>
            </a:pPr>
            <a:endParaRPr lang="en-US" sz="2500" b="1">
              <a:solidFill>
                <a:srgbClr val="5271FF"/>
              </a:solidFill>
              <a:latin typeface="Canva Sans Bold"/>
              <a:ea typeface="Canva Sans Bold"/>
              <a:cs typeface="Canva Sans Bold"/>
              <a:sym typeface="Canva Sans Bold"/>
            </a:endParaRPr>
          </a:p>
          <a:p>
            <a:pPr marL="539753" lvl="1" indent="-269876" algn="l">
              <a:lnSpc>
                <a:spcPts val="3750"/>
              </a:lnSpc>
              <a:buFont typeface="Arial"/>
              <a:buChar char="•"/>
            </a:pPr>
            <a:r>
              <a:rPr lang="en-US" sz="2500" b="1">
                <a:solidFill>
                  <a:srgbClr val="5271FF"/>
                </a:solidFill>
                <a:latin typeface="Canva Sans Bold"/>
                <a:ea typeface="Canva Sans Bold"/>
                <a:cs typeface="Canva Sans Bold"/>
                <a:sym typeface="Canva Sans Bold"/>
              </a:rPr>
              <a:t>Impactful Metrics &amp; Visuals – Create clear and effective metrics and visualizations for Mr. Bruce Haryali, Chief of AtliQ Motors India.</a:t>
            </a:r>
          </a:p>
          <a:p>
            <a:pPr algn="l">
              <a:lnSpc>
                <a:spcPts val="3750"/>
              </a:lnSpc>
            </a:pPr>
            <a:endParaRPr lang="en-US" sz="2500" b="1">
              <a:solidFill>
                <a:srgbClr val="5271FF"/>
              </a:solidFill>
              <a:latin typeface="Canva Sans Bold"/>
              <a:ea typeface="Canva Sans Bold"/>
              <a:cs typeface="Canva Sans Bold"/>
              <a:sym typeface="Canva Sans Bold"/>
            </a:endParaRPr>
          </a:p>
          <a:p>
            <a:pPr marL="539753" lvl="1" indent="-269876" algn="l">
              <a:lnSpc>
                <a:spcPts val="3750"/>
              </a:lnSpc>
              <a:buFont typeface="Arial"/>
              <a:buChar char="•"/>
            </a:pPr>
            <a:r>
              <a:rPr lang="en-US" sz="2500" b="1">
                <a:solidFill>
                  <a:srgbClr val="5271FF"/>
                </a:solidFill>
                <a:latin typeface="Canva Sans Bold"/>
                <a:ea typeface="Canva Sans Bold"/>
                <a:cs typeface="Canva Sans Bold"/>
                <a:sym typeface="Canva Sans Bold"/>
              </a:rPr>
              <a:t>Data-Driven Decision Making– Provide actionable recommendations based on data to support expansion strategies and long-term growth plans.</a:t>
            </a:r>
          </a:p>
        </p:txBody>
      </p:sp>
      <p:sp>
        <p:nvSpPr>
          <p:cNvPr id="9" name="Freeform 9"/>
          <p:cNvSpPr/>
          <p:nvPr/>
        </p:nvSpPr>
        <p:spPr>
          <a:xfrm rot="599259">
            <a:off x="11639875" y="9262473"/>
            <a:ext cx="3510918" cy="2931616"/>
          </a:xfrm>
          <a:custGeom>
            <a:avLst/>
            <a:gdLst/>
            <a:ahLst/>
            <a:cxnLst/>
            <a:rect l="l" t="t" r="r" b="b"/>
            <a:pathLst>
              <a:path w="3510918" h="2931616">
                <a:moveTo>
                  <a:pt x="0" y="0"/>
                </a:moveTo>
                <a:lnTo>
                  <a:pt x="3510918" y="0"/>
                </a:lnTo>
                <a:lnTo>
                  <a:pt x="3510918" y="2931617"/>
                </a:lnTo>
                <a:lnTo>
                  <a:pt x="0" y="2931617"/>
                </a:lnTo>
                <a:lnTo>
                  <a:pt x="0" y="0"/>
                </a:lnTo>
                <a:close/>
              </a:path>
            </a:pathLst>
          </a:custGeom>
          <a:blipFill>
            <a:blip r:embed="rId4"/>
            <a:stretch>
              <a:fillRect/>
            </a:stretch>
          </a:blipFill>
        </p:spPr>
      </p:sp>
      <p:sp>
        <p:nvSpPr>
          <p:cNvPr id="10" name="Freeform 10"/>
          <p:cNvSpPr/>
          <p:nvPr/>
        </p:nvSpPr>
        <p:spPr>
          <a:xfrm>
            <a:off x="3940163" y="-4934474"/>
            <a:ext cx="6453726" cy="6469900"/>
          </a:xfrm>
          <a:custGeom>
            <a:avLst/>
            <a:gdLst/>
            <a:ahLst/>
            <a:cxnLst/>
            <a:rect l="l" t="t" r="r" b="b"/>
            <a:pathLst>
              <a:path w="6453726" h="6469900">
                <a:moveTo>
                  <a:pt x="0" y="0"/>
                </a:moveTo>
                <a:lnTo>
                  <a:pt x="6453725" y="0"/>
                </a:lnTo>
                <a:lnTo>
                  <a:pt x="6453725" y="6469900"/>
                </a:lnTo>
                <a:lnTo>
                  <a:pt x="0" y="6469900"/>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144000" y="1429545"/>
            <a:ext cx="3774032" cy="4761502"/>
          </a:xfrm>
          <a:custGeom>
            <a:avLst/>
            <a:gdLst/>
            <a:ahLst/>
            <a:cxnLst/>
            <a:rect l="l" t="t" r="r" b="b"/>
            <a:pathLst>
              <a:path w="3774032" h="4761502">
                <a:moveTo>
                  <a:pt x="0" y="0"/>
                </a:moveTo>
                <a:lnTo>
                  <a:pt x="3774032" y="0"/>
                </a:lnTo>
                <a:lnTo>
                  <a:pt x="3774032" y="4761503"/>
                </a:lnTo>
                <a:lnTo>
                  <a:pt x="0" y="4761503"/>
                </a:lnTo>
                <a:lnTo>
                  <a:pt x="0" y="0"/>
                </a:lnTo>
                <a:close/>
              </a:path>
            </a:pathLst>
          </a:custGeom>
          <a:blipFill>
            <a:blip r:embed="rId3"/>
            <a:stretch>
              <a:fillRect/>
            </a:stretch>
          </a:blipFill>
        </p:spPr>
      </p:sp>
      <p:sp>
        <p:nvSpPr>
          <p:cNvPr id="4" name="Freeform 4"/>
          <p:cNvSpPr/>
          <p:nvPr/>
        </p:nvSpPr>
        <p:spPr>
          <a:xfrm>
            <a:off x="13074545" y="1429545"/>
            <a:ext cx="3561474" cy="4761502"/>
          </a:xfrm>
          <a:custGeom>
            <a:avLst/>
            <a:gdLst/>
            <a:ahLst/>
            <a:cxnLst/>
            <a:rect l="l" t="t" r="r" b="b"/>
            <a:pathLst>
              <a:path w="3561474" h="4761502">
                <a:moveTo>
                  <a:pt x="0" y="0"/>
                </a:moveTo>
                <a:lnTo>
                  <a:pt x="3561474" y="0"/>
                </a:lnTo>
                <a:lnTo>
                  <a:pt x="3561474" y="4761503"/>
                </a:lnTo>
                <a:lnTo>
                  <a:pt x="0" y="4761503"/>
                </a:lnTo>
                <a:lnTo>
                  <a:pt x="0" y="0"/>
                </a:lnTo>
                <a:close/>
              </a:path>
            </a:pathLst>
          </a:custGeom>
          <a:blipFill>
            <a:blip r:embed="rId4"/>
            <a:stretch>
              <a:fillRect l="-633" r="-633"/>
            </a:stretch>
          </a:blipFill>
        </p:spPr>
      </p:sp>
      <p:sp>
        <p:nvSpPr>
          <p:cNvPr id="5" name="Freeform 5"/>
          <p:cNvSpPr/>
          <p:nvPr/>
        </p:nvSpPr>
        <p:spPr>
          <a:xfrm>
            <a:off x="3648773" y="1534320"/>
            <a:ext cx="1046155" cy="1142341"/>
          </a:xfrm>
          <a:custGeom>
            <a:avLst/>
            <a:gdLst/>
            <a:ahLst/>
            <a:cxnLst/>
            <a:rect l="l" t="t" r="r" b="b"/>
            <a:pathLst>
              <a:path w="1046155" h="1142341">
                <a:moveTo>
                  <a:pt x="0" y="0"/>
                </a:moveTo>
                <a:lnTo>
                  <a:pt x="1046155" y="0"/>
                </a:lnTo>
                <a:lnTo>
                  <a:pt x="1046155" y="1142342"/>
                </a:lnTo>
                <a:lnTo>
                  <a:pt x="0" y="1142342"/>
                </a:lnTo>
                <a:lnTo>
                  <a:pt x="0" y="0"/>
                </a:lnTo>
                <a:close/>
              </a:path>
            </a:pathLst>
          </a:custGeom>
          <a:blipFill>
            <a:blip r:embed="rId5"/>
            <a:stretch>
              <a:fillRect l="-17539" t="-9171" r="-10417"/>
            </a:stretch>
          </a:blipFill>
        </p:spPr>
      </p:sp>
      <p:sp>
        <p:nvSpPr>
          <p:cNvPr id="6" name="Freeform 6"/>
          <p:cNvSpPr/>
          <p:nvPr/>
        </p:nvSpPr>
        <p:spPr>
          <a:xfrm>
            <a:off x="5148577" y="1534320"/>
            <a:ext cx="914552" cy="1161391"/>
          </a:xfrm>
          <a:custGeom>
            <a:avLst/>
            <a:gdLst/>
            <a:ahLst/>
            <a:cxnLst/>
            <a:rect l="l" t="t" r="r" b="b"/>
            <a:pathLst>
              <a:path w="914552" h="1161391">
                <a:moveTo>
                  <a:pt x="0" y="0"/>
                </a:moveTo>
                <a:lnTo>
                  <a:pt x="914552" y="0"/>
                </a:lnTo>
                <a:lnTo>
                  <a:pt x="914552" y="1161392"/>
                </a:lnTo>
                <a:lnTo>
                  <a:pt x="0" y="1161392"/>
                </a:lnTo>
                <a:lnTo>
                  <a:pt x="0" y="0"/>
                </a:lnTo>
                <a:close/>
              </a:path>
            </a:pathLst>
          </a:custGeom>
          <a:blipFill>
            <a:blip r:embed="rId6"/>
            <a:stretch>
              <a:fillRect l="-21915" t="-8842" r="-16304"/>
            </a:stretch>
          </a:blipFill>
        </p:spPr>
      </p:sp>
      <p:sp>
        <p:nvSpPr>
          <p:cNvPr id="7" name="Freeform 7"/>
          <p:cNvSpPr/>
          <p:nvPr/>
        </p:nvSpPr>
        <p:spPr>
          <a:xfrm>
            <a:off x="3878159" y="3573347"/>
            <a:ext cx="2184970" cy="1092568"/>
          </a:xfrm>
          <a:custGeom>
            <a:avLst/>
            <a:gdLst/>
            <a:ahLst/>
            <a:cxnLst/>
            <a:rect l="l" t="t" r="r" b="b"/>
            <a:pathLst>
              <a:path w="2184970" h="1092568">
                <a:moveTo>
                  <a:pt x="0" y="0"/>
                </a:moveTo>
                <a:lnTo>
                  <a:pt x="2184970" y="0"/>
                </a:lnTo>
                <a:lnTo>
                  <a:pt x="2184970" y="1092568"/>
                </a:lnTo>
                <a:lnTo>
                  <a:pt x="0" y="1092568"/>
                </a:lnTo>
                <a:lnTo>
                  <a:pt x="0" y="0"/>
                </a:lnTo>
                <a:close/>
              </a:path>
            </a:pathLst>
          </a:custGeom>
          <a:blipFill>
            <a:blip r:embed="rId7"/>
            <a:stretch>
              <a:fillRect t="-1627" b="-1627"/>
            </a:stretch>
          </a:blipFill>
        </p:spPr>
      </p:sp>
      <p:sp>
        <p:nvSpPr>
          <p:cNvPr id="8" name="Freeform 8"/>
          <p:cNvSpPr/>
          <p:nvPr/>
        </p:nvSpPr>
        <p:spPr>
          <a:xfrm>
            <a:off x="1028700" y="5438775"/>
            <a:ext cx="7332455" cy="3724275"/>
          </a:xfrm>
          <a:custGeom>
            <a:avLst/>
            <a:gdLst/>
            <a:ahLst/>
            <a:cxnLst/>
            <a:rect l="l" t="t" r="r" b="b"/>
            <a:pathLst>
              <a:path w="7332455" h="3724275">
                <a:moveTo>
                  <a:pt x="0" y="0"/>
                </a:moveTo>
                <a:lnTo>
                  <a:pt x="7332455" y="0"/>
                </a:lnTo>
                <a:lnTo>
                  <a:pt x="7332455" y="3724275"/>
                </a:lnTo>
                <a:lnTo>
                  <a:pt x="0" y="3724275"/>
                </a:lnTo>
                <a:lnTo>
                  <a:pt x="0" y="0"/>
                </a:lnTo>
                <a:close/>
              </a:path>
            </a:pathLst>
          </a:custGeom>
          <a:blipFill>
            <a:blip r:embed="rId8"/>
            <a:stretch>
              <a:fillRect b="-1394"/>
            </a:stretch>
          </a:blipFill>
        </p:spPr>
      </p:sp>
      <p:sp>
        <p:nvSpPr>
          <p:cNvPr id="9" name="TextBox 9"/>
          <p:cNvSpPr txBox="1"/>
          <p:nvPr/>
        </p:nvSpPr>
        <p:spPr>
          <a:xfrm>
            <a:off x="5978167" y="349249"/>
            <a:ext cx="7096378" cy="679451"/>
          </a:xfrm>
          <a:prstGeom prst="rect">
            <a:avLst/>
          </a:prstGeom>
        </p:spPr>
        <p:txBody>
          <a:bodyPr lIns="0" tIns="0" rIns="0" bIns="0" rtlCol="0" anchor="t">
            <a:spAutoFit/>
          </a:bodyPr>
          <a:lstStyle/>
          <a:p>
            <a:pPr algn="l">
              <a:lnSpc>
                <a:spcPts val="5599"/>
              </a:lnSpc>
            </a:pPr>
            <a:r>
              <a:rPr lang="en-US" sz="3999" b="1">
                <a:solidFill>
                  <a:srgbClr val="5271FF"/>
                </a:solidFill>
                <a:latin typeface="Canva Sans Bold"/>
                <a:ea typeface="Canva Sans Bold"/>
                <a:cs typeface="Canva Sans Bold"/>
                <a:sym typeface="Canva Sans Bold"/>
              </a:rPr>
              <a:t>Dataset, Requests and Tools </a:t>
            </a:r>
          </a:p>
        </p:txBody>
      </p:sp>
      <p:sp>
        <p:nvSpPr>
          <p:cNvPr id="10" name="TextBox 10"/>
          <p:cNvSpPr txBox="1"/>
          <p:nvPr/>
        </p:nvSpPr>
        <p:spPr>
          <a:xfrm>
            <a:off x="1621781" y="2849447"/>
            <a:ext cx="6603471" cy="514350"/>
          </a:xfrm>
          <a:prstGeom prst="rect">
            <a:avLst/>
          </a:prstGeom>
        </p:spPr>
        <p:txBody>
          <a:bodyPr lIns="0" tIns="0" rIns="0" bIns="0" rtlCol="0" anchor="t">
            <a:spAutoFit/>
          </a:bodyPr>
          <a:lstStyle/>
          <a:p>
            <a:pPr algn="l">
              <a:lnSpc>
                <a:spcPts val="4200"/>
              </a:lnSpc>
            </a:pPr>
            <a:r>
              <a:rPr lang="en-US" sz="3000" b="1">
                <a:solidFill>
                  <a:srgbClr val="5271FF"/>
                </a:solidFill>
                <a:latin typeface="Canva Sans Bold"/>
                <a:ea typeface="Canva Sans Bold"/>
                <a:cs typeface="Canva Sans Bold"/>
                <a:sym typeface="Canva Sans Bold"/>
              </a:rPr>
              <a:t>For Data analysis and Visualization</a:t>
            </a:r>
          </a:p>
        </p:txBody>
      </p:sp>
      <p:sp>
        <p:nvSpPr>
          <p:cNvPr id="11" name="TextBox 11"/>
          <p:cNvSpPr txBox="1"/>
          <p:nvPr/>
        </p:nvSpPr>
        <p:spPr>
          <a:xfrm>
            <a:off x="3092952" y="9201150"/>
            <a:ext cx="3137144" cy="514350"/>
          </a:xfrm>
          <a:prstGeom prst="rect">
            <a:avLst/>
          </a:prstGeom>
        </p:spPr>
        <p:txBody>
          <a:bodyPr lIns="0" tIns="0" rIns="0" bIns="0" rtlCol="0" anchor="t">
            <a:spAutoFit/>
          </a:bodyPr>
          <a:lstStyle/>
          <a:p>
            <a:pPr algn="l">
              <a:lnSpc>
                <a:spcPts val="4200"/>
              </a:lnSpc>
            </a:pPr>
            <a:r>
              <a:rPr lang="en-US" sz="3000" b="1">
                <a:solidFill>
                  <a:srgbClr val="5271FF"/>
                </a:solidFill>
                <a:latin typeface="Canva Sans Bold"/>
                <a:ea typeface="Canva Sans Bold"/>
                <a:cs typeface="Canva Sans Bold"/>
                <a:sym typeface="Canva Sans Bold"/>
              </a:rPr>
              <a:t>Dataset /  Model</a:t>
            </a:r>
          </a:p>
        </p:txBody>
      </p:sp>
      <p:sp>
        <p:nvSpPr>
          <p:cNvPr id="12" name="Freeform 12"/>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9"/>
            <a:stretch>
              <a:fillRect/>
            </a:stretch>
          </a:blipFill>
        </p:spPr>
      </p:sp>
      <p:sp>
        <p:nvSpPr>
          <p:cNvPr id="13" name="Freeform 13"/>
          <p:cNvSpPr/>
          <p:nvPr/>
        </p:nvSpPr>
        <p:spPr>
          <a:xfrm>
            <a:off x="10743269" y="6379901"/>
            <a:ext cx="4349526" cy="2783149"/>
          </a:xfrm>
          <a:custGeom>
            <a:avLst/>
            <a:gdLst/>
            <a:ahLst/>
            <a:cxnLst/>
            <a:rect l="l" t="t" r="r" b="b"/>
            <a:pathLst>
              <a:path w="4349526" h="2783149">
                <a:moveTo>
                  <a:pt x="0" y="0"/>
                </a:moveTo>
                <a:lnTo>
                  <a:pt x="4349525" y="0"/>
                </a:lnTo>
                <a:lnTo>
                  <a:pt x="4349525" y="2783149"/>
                </a:lnTo>
                <a:lnTo>
                  <a:pt x="0" y="2783149"/>
                </a:lnTo>
                <a:lnTo>
                  <a:pt x="0" y="0"/>
                </a:lnTo>
                <a:close/>
              </a:path>
            </a:pathLst>
          </a:custGeom>
          <a:blipFill>
            <a:blip r:embed="rId10"/>
            <a:stretch>
              <a:fillRect l="-6554" r="-1937"/>
            </a:stretch>
          </a:blipFill>
        </p:spPr>
      </p:sp>
      <p:sp>
        <p:nvSpPr>
          <p:cNvPr id="14" name="TextBox 14"/>
          <p:cNvSpPr txBox="1"/>
          <p:nvPr/>
        </p:nvSpPr>
        <p:spPr>
          <a:xfrm>
            <a:off x="11267164" y="9201150"/>
            <a:ext cx="3301736" cy="514350"/>
          </a:xfrm>
          <a:prstGeom prst="rect">
            <a:avLst/>
          </a:prstGeom>
        </p:spPr>
        <p:txBody>
          <a:bodyPr lIns="0" tIns="0" rIns="0" bIns="0" rtlCol="0" anchor="t">
            <a:spAutoFit/>
          </a:bodyPr>
          <a:lstStyle/>
          <a:p>
            <a:pPr algn="l">
              <a:lnSpc>
                <a:spcPts val="4200"/>
              </a:lnSpc>
            </a:pPr>
            <a:r>
              <a:rPr lang="en-US" sz="3000" b="1">
                <a:solidFill>
                  <a:srgbClr val="5271FF"/>
                </a:solidFill>
                <a:latin typeface="Canva Sans Bold"/>
                <a:ea typeface="Canva Sans Bold"/>
                <a:cs typeface="Canva Sans Bold"/>
                <a:sym typeface="Canva Sans Bold"/>
              </a:rPr>
              <a:t>Ad Hoc Requests</a:t>
            </a:r>
          </a:p>
        </p:txBody>
      </p:sp>
      <p:sp>
        <p:nvSpPr>
          <p:cNvPr id="15" name="TextBox 15"/>
          <p:cNvSpPr txBox="1"/>
          <p:nvPr/>
        </p:nvSpPr>
        <p:spPr>
          <a:xfrm>
            <a:off x="3092952" y="4757990"/>
            <a:ext cx="3755385" cy="514350"/>
          </a:xfrm>
          <a:prstGeom prst="rect">
            <a:avLst/>
          </a:prstGeom>
        </p:spPr>
        <p:txBody>
          <a:bodyPr lIns="0" tIns="0" rIns="0" bIns="0" rtlCol="0" anchor="t">
            <a:spAutoFit/>
          </a:bodyPr>
          <a:lstStyle/>
          <a:p>
            <a:pPr algn="l">
              <a:lnSpc>
                <a:spcPts val="4200"/>
              </a:lnSpc>
            </a:pPr>
            <a:r>
              <a:rPr lang="en-US" sz="3000" b="1">
                <a:solidFill>
                  <a:srgbClr val="5271FF"/>
                </a:solidFill>
                <a:latin typeface="Canva Sans Bold"/>
                <a:ea typeface="Canva Sans Bold"/>
                <a:cs typeface="Canva Sans Bold"/>
                <a:sym typeface="Canva Sans Bold"/>
              </a:rPr>
              <a:t>For Ad Hoc Queries</a:t>
            </a:r>
          </a:p>
        </p:txBody>
      </p:sp>
      <p:sp>
        <p:nvSpPr>
          <p:cNvPr id="16" name="TextBox 1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3131449" y="6277856"/>
            <a:ext cx="1906143" cy="608833"/>
          </a:xfrm>
          <a:custGeom>
            <a:avLst/>
            <a:gdLst/>
            <a:ahLst/>
            <a:cxnLst/>
            <a:rect l="l" t="t" r="r" b="b"/>
            <a:pathLst>
              <a:path w="1906143" h="608833">
                <a:moveTo>
                  <a:pt x="1906144" y="0"/>
                </a:moveTo>
                <a:lnTo>
                  <a:pt x="0" y="0"/>
                </a:lnTo>
                <a:lnTo>
                  <a:pt x="0" y="608833"/>
                </a:lnTo>
                <a:lnTo>
                  <a:pt x="1906144" y="608833"/>
                </a:lnTo>
                <a:lnTo>
                  <a:pt x="190614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672378" y="4281632"/>
            <a:ext cx="563162" cy="113656"/>
          </a:xfrm>
          <a:custGeom>
            <a:avLst/>
            <a:gdLst/>
            <a:ahLst/>
            <a:cxnLst/>
            <a:rect l="l" t="t" r="r" b="b"/>
            <a:pathLst>
              <a:path w="563162" h="113656">
                <a:moveTo>
                  <a:pt x="0" y="0"/>
                </a:moveTo>
                <a:lnTo>
                  <a:pt x="563163" y="0"/>
                </a:lnTo>
                <a:lnTo>
                  <a:pt x="563163" y="113657"/>
                </a:lnTo>
                <a:lnTo>
                  <a:pt x="0" y="1136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a:off x="13672378" y="3395630"/>
            <a:ext cx="1909099" cy="609777"/>
          </a:xfrm>
          <a:custGeom>
            <a:avLst/>
            <a:gdLst/>
            <a:ahLst/>
            <a:cxnLst/>
            <a:rect l="l" t="t" r="r" b="b"/>
            <a:pathLst>
              <a:path w="1909099" h="609777">
                <a:moveTo>
                  <a:pt x="1909099" y="0"/>
                </a:moveTo>
                <a:lnTo>
                  <a:pt x="0" y="0"/>
                </a:lnTo>
                <a:lnTo>
                  <a:pt x="0" y="609777"/>
                </a:lnTo>
                <a:lnTo>
                  <a:pt x="1909099" y="609777"/>
                </a:lnTo>
                <a:lnTo>
                  <a:pt x="190909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4304669" y="5806610"/>
            <a:ext cx="732924" cy="90247"/>
            <a:chOff x="0" y="0"/>
            <a:chExt cx="193033" cy="23769"/>
          </a:xfrm>
        </p:grpSpPr>
        <p:sp>
          <p:nvSpPr>
            <p:cNvPr id="7" name="Freeform 7"/>
            <p:cNvSpPr/>
            <p:nvPr/>
          </p:nvSpPr>
          <p:spPr>
            <a:xfrm>
              <a:off x="0" y="0"/>
              <a:ext cx="193033" cy="23769"/>
            </a:xfrm>
            <a:custGeom>
              <a:avLst/>
              <a:gdLst/>
              <a:ahLst/>
              <a:cxnLst/>
              <a:rect l="l" t="t" r="r" b="b"/>
              <a:pathLst>
                <a:path w="193033" h="23769">
                  <a:moveTo>
                    <a:pt x="0" y="0"/>
                  </a:moveTo>
                  <a:lnTo>
                    <a:pt x="193033" y="0"/>
                  </a:lnTo>
                  <a:lnTo>
                    <a:pt x="193033" y="23769"/>
                  </a:lnTo>
                  <a:lnTo>
                    <a:pt x="0" y="23769"/>
                  </a:lnTo>
                  <a:close/>
                </a:path>
              </a:pathLst>
            </a:custGeom>
            <a:solidFill>
              <a:srgbClr val="5271FF"/>
            </a:solidFill>
          </p:spPr>
        </p:sp>
        <p:sp>
          <p:nvSpPr>
            <p:cNvPr id="8" name="TextBox 8"/>
            <p:cNvSpPr txBox="1"/>
            <p:nvPr/>
          </p:nvSpPr>
          <p:spPr>
            <a:xfrm>
              <a:off x="0" y="38100"/>
              <a:ext cx="193033" cy="23769"/>
            </a:xfrm>
            <a:prstGeom prst="rect">
              <a:avLst/>
            </a:prstGeom>
          </p:spPr>
          <p:txBody>
            <a:bodyPr lIns="50800" tIns="50800" rIns="50800" bIns="50800" rtlCol="0" anchor="ctr"/>
            <a:lstStyle/>
            <a:p>
              <a:pPr algn="ctr">
                <a:lnSpc>
                  <a:spcPts val="1332"/>
                </a:lnSpc>
              </a:pPr>
              <a:endParaRPr/>
            </a:p>
          </p:txBody>
        </p:sp>
      </p:grpSp>
      <p:sp>
        <p:nvSpPr>
          <p:cNvPr id="9" name="TextBox 9"/>
          <p:cNvSpPr txBox="1"/>
          <p:nvPr/>
        </p:nvSpPr>
        <p:spPr>
          <a:xfrm>
            <a:off x="2536876" y="4646274"/>
            <a:ext cx="13088036" cy="422275"/>
          </a:xfrm>
          <a:prstGeom prst="rect">
            <a:avLst/>
          </a:prstGeom>
        </p:spPr>
        <p:txBody>
          <a:bodyPr lIns="0" tIns="0" rIns="0" bIns="0" rtlCol="0" anchor="t">
            <a:spAutoFit/>
          </a:bodyPr>
          <a:lstStyle/>
          <a:p>
            <a:pPr algn="l">
              <a:lnSpc>
                <a:spcPts val="3499"/>
              </a:lnSpc>
            </a:pPr>
            <a:endParaRPr/>
          </a:p>
        </p:txBody>
      </p:sp>
      <p:sp>
        <p:nvSpPr>
          <p:cNvPr id="10" name="TextBox 10"/>
          <p:cNvSpPr txBox="1"/>
          <p:nvPr/>
        </p:nvSpPr>
        <p:spPr>
          <a:xfrm>
            <a:off x="4323999" y="4576264"/>
            <a:ext cx="9911542" cy="854076"/>
          </a:xfrm>
          <a:prstGeom prst="rect">
            <a:avLst/>
          </a:prstGeom>
        </p:spPr>
        <p:txBody>
          <a:bodyPr lIns="0" tIns="0" rIns="0" bIns="0" rtlCol="0" anchor="t">
            <a:spAutoFit/>
          </a:bodyPr>
          <a:lstStyle/>
          <a:p>
            <a:pPr algn="l">
              <a:lnSpc>
                <a:spcPts val="6999"/>
              </a:lnSpc>
            </a:pPr>
            <a:r>
              <a:rPr lang="en-US" sz="4999" b="1">
                <a:solidFill>
                  <a:srgbClr val="5271FF"/>
                </a:solidFill>
                <a:latin typeface="Canva Sans Bold"/>
                <a:ea typeface="Canva Sans Bold"/>
                <a:cs typeface="Canva Sans Bold"/>
                <a:sym typeface="Canva Sans Bold"/>
              </a:rPr>
              <a:t>Preliminary Research Questions</a:t>
            </a:r>
          </a:p>
        </p:txBody>
      </p:sp>
      <p:sp>
        <p:nvSpPr>
          <p:cNvPr id="11" name="Freeform 11"/>
          <p:cNvSpPr/>
          <p:nvPr/>
        </p:nvSpPr>
        <p:spPr>
          <a:xfrm rot="1133710">
            <a:off x="7290688" y="5920002"/>
            <a:ext cx="8225491" cy="8229600"/>
          </a:xfrm>
          <a:custGeom>
            <a:avLst/>
            <a:gdLst/>
            <a:ahLst/>
            <a:cxnLst/>
            <a:rect l="l" t="t" r="r" b="b"/>
            <a:pathLst>
              <a:path w="8225491" h="8229600">
                <a:moveTo>
                  <a:pt x="0" y="0"/>
                </a:moveTo>
                <a:lnTo>
                  <a:pt x="8225491" y="0"/>
                </a:lnTo>
                <a:lnTo>
                  <a:pt x="8225491" y="8229600"/>
                </a:lnTo>
                <a:lnTo>
                  <a:pt x="0" y="8229600"/>
                </a:lnTo>
                <a:lnTo>
                  <a:pt x="0" y="0"/>
                </a:lnTo>
                <a:close/>
              </a:path>
            </a:pathLst>
          </a:custGeom>
          <a:blipFill>
            <a:blip r:embed="rId7"/>
            <a:stretch>
              <a:fillRect/>
            </a:stretch>
          </a:blipFill>
        </p:spPr>
      </p:sp>
      <p:sp>
        <p:nvSpPr>
          <p:cNvPr id="12" name="Freeform 12"/>
          <p:cNvSpPr/>
          <p:nvPr/>
        </p:nvSpPr>
        <p:spPr>
          <a:xfrm rot="1133710">
            <a:off x="1923729" y="-4944438"/>
            <a:ext cx="8225491" cy="8229600"/>
          </a:xfrm>
          <a:custGeom>
            <a:avLst/>
            <a:gdLst/>
            <a:ahLst/>
            <a:cxnLst/>
            <a:rect l="l" t="t" r="r" b="b"/>
            <a:pathLst>
              <a:path w="8225491" h="8229600">
                <a:moveTo>
                  <a:pt x="0" y="0"/>
                </a:moveTo>
                <a:lnTo>
                  <a:pt x="8225491" y="0"/>
                </a:lnTo>
                <a:lnTo>
                  <a:pt x="8225491" y="8229600"/>
                </a:lnTo>
                <a:lnTo>
                  <a:pt x="0" y="8229600"/>
                </a:lnTo>
                <a:lnTo>
                  <a:pt x="0" y="0"/>
                </a:lnTo>
                <a:close/>
              </a:path>
            </a:pathLst>
          </a:custGeom>
          <a:blipFill>
            <a:blip r:embed="rId7"/>
            <a:stretch>
              <a:fillRect/>
            </a:stretch>
          </a:blipFill>
        </p:spPr>
      </p:sp>
      <p:sp>
        <p:nvSpPr>
          <p:cNvPr id="13" name="Freeform 13"/>
          <p:cNvSpPr/>
          <p:nvPr/>
        </p:nvSpPr>
        <p:spPr>
          <a:xfrm>
            <a:off x="11186163" y="-5441200"/>
            <a:ext cx="6881529" cy="6469900"/>
          </a:xfrm>
          <a:custGeom>
            <a:avLst/>
            <a:gdLst/>
            <a:ahLst/>
            <a:cxnLst/>
            <a:rect l="l" t="t" r="r" b="b"/>
            <a:pathLst>
              <a:path w="6881529" h="6469900">
                <a:moveTo>
                  <a:pt x="0" y="0"/>
                </a:moveTo>
                <a:lnTo>
                  <a:pt x="6881529" y="0"/>
                </a:lnTo>
                <a:lnTo>
                  <a:pt x="6881529" y="6469900"/>
                </a:lnTo>
                <a:lnTo>
                  <a:pt x="0" y="6469900"/>
                </a:lnTo>
                <a:lnTo>
                  <a:pt x="0" y="0"/>
                </a:lnTo>
                <a:close/>
              </a:path>
            </a:pathLst>
          </a:custGeom>
          <a:blipFill>
            <a:blip r:embed="rId8"/>
            <a:stretch>
              <a:fillRect t="-3314" b="-3314"/>
            </a:stretch>
          </a:blipFill>
        </p:spPr>
      </p:sp>
      <p:sp>
        <p:nvSpPr>
          <p:cNvPr id="14" name="TextBox 14"/>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133710">
            <a:off x="-6132460" y="-2260313"/>
            <a:ext cx="7450605" cy="7454326"/>
          </a:xfrm>
          <a:custGeom>
            <a:avLst/>
            <a:gdLst/>
            <a:ahLst/>
            <a:cxnLst/>
            <a:rect l="l" t="t" r="r" b="b"/>
            <a:pathLst>
              <a:path w="7450605" h="7454326">
                <a:moveTo>
                  <a:pt x="0" y="0"/>
                </a:moveTo>
                <a:lnTo>
                  <a:pt x="7450604" y="0"/>
                </a:lnTo>
                <a:lnTo>
                  <a:pt x="7450604" y="7454326"/>
                </a:lnTo>
                <a:lnTo>
                  <a:pt x="0" y="7454326"/>
                </a:lnTo>
                <a:lnTo>
                  <a:pt x="0" y="0"/>
                </a:lnTo>
                <a:close/>
              </a:path>
            </a:pathLst>
          </a:custGeom>
          <a:blipFill>
            <a:blip r:embed="rId3"/>
            <a:stretch>
              <a:fillRect/>
            </a:stretch>
          </a:blipFill>
        </p:spPr>
      </p:sp>
      <p:sp>
        <p:nvSpPr>
          <p:cNvPr id="4" name="Freeform 4"/>
          <p:cNvSpPr/>
          <p:nvPr/>
        </p:nvSpPr>
        <p:spPr>
          <a:xfrm>
            <a:off x="3348970" y="1905697"/>
            <a:ext cx="11590059" cy="7352603"/>
          </a:xfrm>
          <a:custGeom>
            <a:avLst/>
            <a:gdLst/>
            <a:ahLst/>
            <a:cxnLst/>
            <a:rect l="l" t="t" r="r" b="b"/>
            <a:pathLst>
              <a:path w="11590059" h="7352603">
                <a:moveTo>
                  <a:pt x="0" y="0"/>
                </a:moveTo>
                <a:lnTo>
                  <a:pt x="11590060" y="0"/>
                </a:lnTo>
                <a:lnTo>
                  <a:pt x="11590060" y="7352603"/>
                </a:lnTo>
                <a:lnTo>
                  <a:pt x="0" y="7352603"/>
                </a:lnTo>
                <a:lnTo>
                  <a:pt x="0" y="0"/>
                </a:lnTo>
                <a:close/>
              </a:path>
            </a:pathLst>
          </a:custGeom>
          <a:blipFill>
            <a:blip r:embed="rId4"/>
            <a:stretch>
              <a:fillRect l="-18819" t="-11927" r="-18389"/>
            </a:stretch>
          </a:blipFill>
        </p:spPr>
      </p:sp>
      <p:sp>
        <p:nvSpPr>
          <p:cNvPr id="5" name="TextBox 5"/>
          <p:cNvSpPr txBox="1"/>
          <p:nvPr/>
        </p:nvSpPr>
        <p:spPr>
          <a:xfrm>
            <a:off x="1917293" y="606425"/>
            <a:ext cx="14764599"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1. List the top 3 and bottom 3 makers for the fiscal years 2023 and 2024 in terms of the number of 2-Wheelers sold.</a:t>
            </a:r>
          </a:p>
        </p:txBody>
      </p:sp>
      <p:sp>
        <p:nvSpPr>
          <p:cNvPr id="6" name="TextBox 6"/>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44325" y="2838947"/>
            <a:ext cx="7633617" cy="3929899"/>
          </a:xfrm>
          <a:custGeom>
            <a:avLst/>
            <a:gdLst/>
            <a:ahLst/>
            <a:cxnLst/>
            <a:rect l="l" t="t" r="r" b="b"/>
            <a:pathLst>
              <a:path w="7633617" h="3929899">
                <a:moveTo>
                  <a:pt x="0" y="0"/>
                </a:moveTo>
                <a:lnTo>
                  <a:pt x="7633616" y="0"/>
                </a:lnTo>
                <a:lnTo>
                  <a:pt x="7633616" y="3929899"/>
                </a:lnTo>
                <a:lnTo>
                  <a:pt x="0" y="3929899"/>
                </a:lnTo>
                <a:lnTo>
                  <a:pt x="0" y="0"/>
                </a:lnTo>
                <a:close/>
              </a:path>
            </a:pathLst>
          </a:custGeom>
          <a:blipFill>
            <a:blip r:embed="rId3"/>
            <a:stretch>
              <a:fillRect/>
            </a:stretch>
          </a:blipFill>
        </p:spPr>
      </p:sp>
      <p:sp>
        <p:nvSpPr>
          <p:cNvPr id="4" name="Freeform 4"/>
          <p:cNvSpPr/>
          <p:nvPr/>
        </p:nvSpPr>
        <p:spPr>
          <a:xfrm>
            <a:off x="9660026" y="2838947"/>
            <a:ext cx="7774980" cy="3929899"/>
          </a:xfrm>
          <a:custGeom>
            <a:avLst/>
            <a:gdLst/>
            <a:ahLst/>
            <a:cxnLst/>
            <a:rect l="l" t="t" r="r" b="b"/>
            <a:pathLst>
              <a:path w="7774980" h="3929899">
                <a:moveTo>
                  <a:pt x="0" y="0"/>
                </a:moveTo>
                <a:lnTo>
                  <a:pt x="7774980" y="0"/>
                </a:lnTo>
                <a:lnTo>
                  <a:pt x="7774980" y="3929899"/>
                </a:lnTo>
                <a:lnTo>
                  <a:pt x="0" y="3929899"/>
                </a:lnTo>
                <a:lnTo>
                  <a:pt x="0" y="0"/>
                </a:lnTo>
                <a:close/>
              </a:path>
            </a:pathLst>
          </a:custGeom>
          <a:blipFill>
            <a:blip r:embed="rId4"/>
            <a:stretch>
              <a:fillRect/>
            </a:stretch>
          </a:blipFill>
        </p:spPr>
      </p:sp>
      <p:sp>
        <p:nvSpPr>
          <p:cNvPr id="5" name="TextBox 5"/>
          <p:cNvSpPr txBox="1"/>
          <p:nvPr/>
        </p:nvSpPr>
        <p:spPr>
          <a:xfrm>
            <a:off x="1364414" y="7196582"/>
            <a:ext cx="6828847"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Here the highest sale in case of top 3 makers is of OLA ELECTRIC with 4.75 Lakh </a:t>
            </a:r>
          </a:p>
        </p:txBody>
      </p:sp>
      <p:sp>
        <p:nvSpPr>
          <p:cNvPr id="6" name="TextBox 6"/>
          <p:cNvSpPr txBox="1"/>
          <p:nvPr/>
        </p:nvSpPr>
        <p:spPr>
          <a:xfrm>
            <a:off x="10215388" y="7196582"/>
            <a:ext cx="6664255"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Here the highest sale in case of bottom 3 makers is of KINETIC GREEN with 9.5 K</a:t>
            </a:r>
          </a:p>
        </p:txBody>
      </p:sp>
      <p:sp>
        <p:nvSpPr>
          <p:cNvPr id="7" name="Freeform 7"/>
          <p:cNvSpPr/>
          <p:nvPr/>
        </p:nvSpPr>
        <p:spPr>
          <a:xfrm rot="1133710">
            <a:off x="-3308277" y="-3416133"/>
            <a:ext cx="7450605" cy="7454326"/>
          </a:xfrm>
          <a:custGeom>
            <a:avLst/>
            <a:gdLst/>
            <a:ahLst/>
            <a:cxnLst/>
            <a:rect l="l" t="t" r="r" b="b"/>
            <a:pathLst>
              <a:path w="7450605" h="7454326">
                <a:moveTo>
                  <a:pt x="0" y="0"/>
                </a:moveTo>
                <a:lnTo>
                  <a:pt x="7450605" y="0"/>
                </a:lnTo>
                <a:lnTo>
                  <a:pt x="7450605" y="7454326"/>
                </a:lnTo>
                <a:lnTo>
                  <a:pt x="0" y="7454326"/>
                </a:lnTo>
                <a:lnTo>
                  <a:pt x="0" y="0"/>
                </a:lnTo>
                <a:close/>
              </a:path>
            </a:pathLst>
          </a:custGeom>
          <a:blipFill>
            <a:blip r:embed="rId5"/>
            <a:stretch>
              <a:fillRect/>
            </a:stretch>
          </a:blipFill>
        </p:spPr>
      </p:sp>
      <p:sp>
        <p:nvSpPr>
          <p:cNvPr id="8" name="TextBox 8"/>
          <p:cNvSpPr txBox="1"/>
          <p:nvPr/>
        </p:nvSpPr>
        <p:spPr>
          <a:xfrm>
            <a:off x="1446710" y="2068763"/>
            <a:ext cx="6828847"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Top 3 Makers for Fiscal years 2023 and 2024</a:t>
            </a:r>
          </a:p>
        </p:txBody>
      </p:sp>
      <p:sp>
        <p:nvSpPr>
          <p:cNvPr id="9" name="TextBox 9"/>
          <p:cNvSpPr txBox="1"/>
          <p:nvPr/>
        </p:nvSpPr>
        <p:spPr>
          <a:xfrm>
            <a:off x="9812240" y="2068763"/>
            <a:ext cx="7470552"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Bottom 3 Makers for Fiscal years 2023 and 2024</a:t>
            </a:r>
          </a:p>
        </p:txBody>
      </p:sp>
      <p:sp>
        <p:nvSpPr>
          <p:cNvPr id="10" name="TextBox 10"/>
          <p:cNvSpPr txBox="1"/>
          <p:nvPr/>
        </p:nvSpPr>
        <p:spPr>
          <a:xfrm>
            <a:off x="14887615" y="9829144"/>
            <a:ext cx="3208602" cy="297180"/>
          </a:xfrm>
          <a:prstGeom prst="rect">
            <a:avLst/>
          </a:prstGeom>
        </p:spPr>
        <p:txBody>
          <a:bodyPr lIns="0" tIns="0" rIns="0" bIns="0" rtlCol="0" anchor="t">
            <a:spAutoFit/>
          </a:bodyPr>
          <a:lstStyle/>
          <a:p>
            <a:pPr algn="ctr">
              <a:lnSpc>
                <a:spcPts val="2520"/>
              </a:lnSpc>
              <a:spcBef>
                <a:spcPct val="0"/>
              </a:spcBef>
            </a:pPr>
            <a:r>
              <a:rPr lang="en-US" sz="1800" b="1">
                <a:solidFill>
                  <a:srgbClr val="38B6FF"/>
                </a:solidFill>
                <a:latin typeface="Canva Sans Bold"/>
                <a:ea typeface="Canva Sans Bold"/>
                <a:cs typeface="Canva Sans Bold"/>
                <a:sym typeface="Canva Sans Bold"/>
              </a:rPr>
              <a:t>Presented By Yogesh Kurane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1311</Words>
  <Application>Microsoft Office PowerPoint</Application>
  <PresentationFormat>Custom</PresentationFormat>
  <Paragraphs>136</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Analysis</dc:title>
  <cp:lastModifiedBy>Ashish Kurane</cp:lastModifiedBy>
  <cp:revision>2</cp:revision>
  <dcterms:created xsi:type="dcterms:W3CDTF">2006-08-16T00:00:00Z</dcterms:created>
  <dcterms:modified xsi:type="dcterms:W3CDTF">2025-03-10T06:06:33Z</dcterms:modified>
  <dc:identifier>DAGfqTDIzTw</dc:identifier>
</cp:coreProperties>
</file>